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61" r:id="rId2"/>
    <p:sldId id="265" r:id="rId3"/>
    <p:sldId id="264" r:id="rId4"/>
    <p:sldId id="269" r:id="rId5"/>
    <p:sldId id="272" r:id="rId6"/>
    <p:sldId id="271" r:id="rId7"/>
    <p:sldId id="270" r:id="rId8"/>
  </p:sldIdLst>
  <p:sldSz cx="21383625" cy="30275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ra Jöbstl" initials="LJ" lastIdx="3" clrIdx="0">
    <p:extLst>
      <p:ext uri="{19B8F6BF-5375-455C-9EA6-DF929625EA0E}">
        <p15:presenceInfo xmlns:p15="http://schemas.microsoft.com/office/powerpoint/2012/main" userId="Lara Jöbstl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30A0"/>
    <a:srgbClr val="9B9B9B"/>
    <a:srgbClr val="007C85"/>
    <a:srgbClr val="6BA743"/>
    <a:srgbClr val="C00000"/>
    <a:srgbClr val="007E7D"/>
    <a:srgbClr val="217C85"/>
    <a:srgbClr val="007C84"/>
    <a:srgbClr val="9E2C26"/>
    <a:srgbClr val="3F34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65" autoAdjust="0"/>
    <p:restoredTop sz="94660"/>
  </p:normalViewPr>
  <p:slideViewPr>
    <p:cSldViewPr snapToGrid="0">
      <p:cViewPr>
        <p:scale>
          <a:sx n="62" d="100"/>
          <a:sy n="62" d="100"/>
        </p:scale>
        <p:origin x="1542" y="-42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D0D262-8D96-44E1-96DD-BAB9683E087A}" type="datetimeFigureOut">
              <a:rPr lang="de-AT" smtClean="0"/>
              <a:t>23.05.2024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189848-3304-467F-AB89-BC95C9B4940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7356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4954765"/>
            <a:ext cx="18176081" cy="10540259"/>
          </a:xfrm>
        </p:spPr>
        <p:txBody>
          <a:bodyPr anchor="b"/>
          <a:lstStyle>
            <a:lvl1pPr algn="ctr">
              <a:defRPr sz="14031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</p:spPr>
        <p:txBody>
          <a:bodyPr/>
          <a:lstStyle>
            <a:lvl1pPr marL="0" indent="0" algn="ctr">
              <a:buNone/>
              <a:defRPr sz="5612"/>
            </a:lvl1pPr>
            <a:lvl2pPr marL="1069162" indent="0" algn="ctr">
              <a:buNone/>
              <a:defRPr sz="4677"/>
            </a:lvl2pPr>
            <a:lvl3pPr marL="2138324" indent="0" algn="ctr">
              <a:buNone/>
              <a:defRPr sz="4209"/>
            </a:lvl3pPr>
            <a:lvl4pPr marL="3207487" indent="0" algn="ctr">
              <a:buNone/>
              <a:defRPr sz="3742"/>
            </a:lvl4pPr>
            <a:lvl5pPr marL="4276649" indent="0" algn="ctr">
              <a:buNone/>
              <a:defRPr sz="3742"/>
            </a:lvl5pPr>
            <a:lvl6pPr marL="5345811" indent="0" algn="ctr">
              <a:buNone/>
              <a:defRPr sz="3742"/>
            </a:lvl6pPr>
            <a:lvl7pPr marL="6414973" indent="0" algn="ctr">
              <a:buNone/>
              <a:defRPr sz="3742"/>
            </a:lvl7pPr>
            <a:lvl8pPr marL="7484135" indent="0" algn="ctr">
              <a:buNone/>
              <a:defRPr sz="3742"/>
            </a:lvl8pPr>
            <a:lvl9pPr marL="8553298" indent="0" algn="ctr">
              <a:buNone/>
              <a:defRPr sz="3742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B79EB-101E-4D39-8356-9BED6F512F60}" type="datetimeFigureOut">
              <a:rPr lang="de-AT" smtClean="0"/>
              <a:t>23.05.2024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E90D9-B0BC-4C21-9EBA-F74AC495005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40997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B79EB-101E-4D39-8356-9BED6F512F60}" type="datetimeFigureOut">
              <a:rPr lang="de-AT" smtClean="0"/>
              <a:t>23.05.2024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E90D9-B0BC-4C21-9EBA-F74AC495005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76747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1875"/>
            <a:ext cx="4610844" cy="25656844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1875"/>
            <a:ext cx="13565237" cy="25656844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B79EB-101E-4D39-8356-9BED6F512F60}" type="datetimeFigureOut">
              <a:rPr lang="de-AT" smtClean="0"/>
              <a:t>23.05.2024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E90D9-B0BC-4C21-9EBA-F74AC495005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39996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B79EB-101E-4D39-8356-9BED6F512F60}" type="datetimeFigureOut">
              <a:rPr lang="de-AT" smtClean="0"/>
              <a:t>23.05.2024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E90D9-B0BC-4C21-9EBA-F74AC495005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9284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47788"/>
            <a:ext cx="18443377" cy="12593645"/>
          </a:xfrm>
        </p:spPr>
        <p:txBody>
          <a:bodyPr anchor="b"/>
          <a:lstStyle>
            <a:lvl1pPr>
              <a:defRPr sz="14031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60574"/>
            <a:ext cx="18443377" cy="6622701"/>
          </a:xfrm>
        </p:spPr>
        <p:txBody>
          <a:bodyPr/>
          <a:lstStyle>
            <a:lvl1pPr marL="0" indent="0">
              <a:buNone/>
              <a:defRPr sz="5612">
                <a:solidFill>
                  <a:schemeClr val="tx1"/>
                </a:solidFill>
              </a:defRPr>
            </a:lvl1pPr>
            <a:lvl2pPr marL="1069162" indent="0">
              <a:buNone/>
              <a:defRPr sz="4677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B79EB-101E-4D39-8356-9BED6F512F60}" type="datetimeFigureOut">
              <a:rPr lang="de-AT" smtClean="0"/>
              <a:t>23.05.2024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E90D9-B0BC-4C21-9EBA-F74AC495005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76447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B79EB-101E-4D39-8356-9BED6F512F60}" type="datetimeFigureOut">
              <a:rPr lang="de-AT" smtClean="0"/>
              <a:t>23.05.2024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E90D9-B0BC-4C21-9EBA-F74AC495005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72535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58863"/>
            <a:ext cx="9046274" cy="1626592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1634"/>
            <a:ext cx="9090826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58863"/>
            <a:ext cx="9090826" cy="1626592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B79EB-101E-4D39-8356-9BED6F512F60}" type="datetimeFigureOut">
              <a:rPr lang="de-AT" smtClean="0"/>
              <a:t>23.05.2024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E90D9-B0BC-4C21-9EBA-F74AC495005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45663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B79EB-101E-4D39-8356-9BED6F512F60}" type="datetimeFigureOut">
              <a:rPr lang="de-AT" smtClean="0"/>
              <a:t>23.05.2024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E90D9-B0BC-4C21-9EBA-F74AC495005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96361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B79EB-101E-4D39-8356-9BED6F512F60}" type="datetimeFigureOut">
              <a:rPr lang="de-AT" smtClean="0"/>
              <a:t>23.05.2024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E90D9-B0BC-4C21-9EBA-F74AC495005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79832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7"/>
            <a:ext cx="10825460" cy="21515024"/>
          </a:xfrm>
        </p:spPr>
        <p:txBody>
          <a:bodyPr/>
          <a:lstStyle>
            <a:lvl1pPr>
              <a:defRPr sz="7483"/>
            </a:lvl1pPr>
            <a:lvl2pPr>
              <a:defRPr sz="6548"/>
            </a:lvl2pPr>
            <a:lvl3pPr>
              <a:defRPr sz="5612"/>
            </a:lvl3pPr>
            <a:lvl4pPr>
              <a:defRPr sz="4677"/>
            </a:lvl4pPr>
            <a:lvl5pPr>
              <a:defRPr sz="4677"/>
            </a:lvl5pPr>
            <a:lvl6pPr>
              <a:defRPr sz="4677"/>
            </a:lvl6pPr>
            <a:lvl7pPr>
              <a:defRPr sz="4677"/>
            </a:lvl7pPr>
            <a:lvl8pPr>
              <a:defRPr sz="4677"/>
            </a:lvl8pPr>
            <a:lvl9pPr>
              <a:defRPr sz="4677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B79EB-101E-4D39-8356-9BED6F512F60}" type="datetimeFigureOut">
              <a:rPr lang="de-AT" smtClean="0"/>
              <a:t>23.05.2024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E90D9-B0BC-4C21-9EBA-F74AC495005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33239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9077"/>
            <a:ext cx="10825460" cy="21515024"/>
          </a:xfrm>
        </p:spPr>
        <p:txBody>
          <a:bodyPr anchor="t"/>
          <a:lstStyle>
            <a:lvl1pPr marL="0" indent="0">
              <a:buNone/>
              <a:defRPr sz="7483"/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B79EB-101E-4D39-8356-9BED6F512F60}" type="datetimeFigureOut">
              <a:rPr lang="de-AT" smtClean="0"/>
              <a:t>23.05.2024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E90D9-B0BC-4C21-9EBA-F74AC495005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99091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1B79EB-101E-4D39-8356-9BED6F512F60}" type="datetimeFigureOut">
              <a:rPr lang="de-AT" smtClean="0"/>
              <a:t>23.05.2024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E90D9-B0BC-4C21-9EBA-F74AC495005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65096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38324" rtl="0" eaLnBrk="1" latinLnBrk="0" hangingPunct="1">
        <a:lnSpc>
          <a:spcPct val="90000"/>
        </a:lnSpc>
        <a:spcBef>
          <a:spcPct val="0"/>
        </a:spcBef>
        <a:buNone/>
        <a:defRPr sz="102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2138324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image" Target="../media/image12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hyperlink" Target="https://www.pexels.com/de-de/foto/ausbildung-bildung-diplom-eine-person-629012" TargetMode="External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Relationship Id="rId14" Type="http://schemas.openxmlformats.org/officeDocument/2006/relationships/image" Target="../media/image13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13" Type="http://schemas.openxmlformats.org/officeDocument/2006/relationships/image" Target="../media/image12.jpeg"/><Relationship Id="rId3" Type="http://schemas.openxmlformats.org/officeDocument/2006/relationships/image" Target="../media/image2.png"/><Relationship Id="rId7" Type="http://schemas.openxmlformats.org/officeDocument/2006/relationships/image" Target="../media/image16.png"/><Relationship Id="rId12" Type="http://schemas.openxmlformats.org/officeDocument/2006/relationships/image" Target="../media/image11.svg"/><Relationship Id="rId2" Type="http://schemas.openxmlformats.org/officeDocument/2006/relationships/image" Target="../media/image1.png"/><Relationship Id="rId16" Type="http://schemas.openxmlformats.org/officeDocument/2006/relationships/hyperlink" Target="https://www.pexels.com/de-de/foto/ausbildung-bildung-diplom-eine-person-629012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svg"/><Relationship Id="rId11" Type="http://schemas.openxmlformats.org/officeDocument/2006/relationships/image" Target="../media/image10.png"/><Relationship Id="rId5" Type="http://schemas.openxmlformats.org/officeDocument/2006/relationships/image" Target="../media/image14.png"/><Relationship Id="rId15" Type="http://schemas.openxmlformats.org/officeDocument/2006/relationships/image" Target="../media/image13.jp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Relationship Id="rId14" Type="http://schemas.openxmlformats.org/officeDocument/2006/relationships/image" Target="../media/image1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svg"/><Relationship Id="rId13" Type="http://schemas.openxmlformats.org/officeDocument/2006/relationships/image" Target="../media/image12.jpeg"/><Relationship Id="rId3" Type="http://schemas.openxmlformats.org/officeDocument/2006/relationships/image" Target="../media/image2.png"/><Relationship Id="rId7" Type="http://schemas.openxmlformats.org/officeDocument/2006/relationships/image" Target="../media/image21.png"/><Relationship Id="rId12" Type="http://schemas.openxmlformats.org/officeDocument/2006/relationships/image" Target="../media/image11.svg"/><Relationship Id="rId2" Type="http://schemas.openxmlformats.org/officeDocument/2006/relationships/image" Target="../media/image1.png"/><Relationship Id="rId16" Type="http://schemas.openxmlformats.org/officeDocument/2006/relationships/hyperlink" Target="https://www.pexels.com/de-de/foto/ausbildung-bildung-diplom-eine-person-629012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svg"/><Relationship Id="rId11" Type="http://schemas.openxmlformats.org/officeDocument/2006/relationships/image" Target="../media/image10.png"/><Relationship Id="rId5" Type="http://schemas.openxmlformats.org/officeDocument/2006/relationships/image" Target="../media/image19.png"/><Relationship Id="rId15" Type="http://schemas.openxmlformats.org/officeDocument/2006/relationships/image" Target="../media/image13.jp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Relationship Id="rId14" Type="http://schemas.openxmlformats.org/officeDocument/2006/relationships/image" Target="../media/image2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svg"/><Relationship Id="rId13" Type="http://schemas.openxmlformats.org/officeDocument/2006/relationships/image" Target="../media/image12.jpeg"/><Relationship Id="rId3" Type="http://schemas.openxmlformats.org/officeDocument/2006/relationships/image" Target="../media/image2.png"/><Relationship Id="rId7" Type="http://schemas.openxmlformats.org/officeDocument/2006/relationships/image" Target="../media/image26.png"/><Relationship Id="rId12" Type="http://schemas.openxmlformats.org/officeDocument/2006/relationships/image" Target="../media/image11.svg"/><Relationship Id="rId2" Type="http://schemas.openxmlformats.org/officeDocument/2006/relationships/image" Target="../media/image1.png"/><Relationship Id="rId16" Type="http://schemas.openxmlformats.org/officeDocument/2006/relationships/hyperlink" Target="https://www.pexels.com/de-de/foto/ausbildung-bildung-diplom-eine-person-629012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5.svg"/><Relationship Id="rId11" Type="http://schemas.openxmlformats.org/officeDocument/2006/relationships/image" Target="../media/image10.png"/><Relationship Id="rId5" Type="http://schemas.openxmlformats.org/officeDocument/2006/relationships/image" Target="../media/image24.png"/><Relationship Id="rId15" Type="http://schemas.openxmlformats.org/officeDocument/2006/relationships/image" Target="../media/image13.jp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Relationship Id="rId14" Type="http://schemas.openxmlformats.org/officeDocument/2006/relationships/image" Target="../media/image1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svg"/><Relationship Id="rId13" Type="http://schemas.openxmlformats.org/officeDocument/2006/relationships/image" Target="../media/image12.jpeg"/><Relationship Id="rId3" Type="http://schemas.openxmlformats.org/officeDocument/2006/relationships/image" Target="../media/image2.png"/><Relationship Id="rId7" Type="http://schemas.openxmlformats.org/officeDocument/2006/relationships/image" Target="../media/image26.png"/><Relationship Id="rId12" Type="http://schemas.openxmlformats.org/officeDocument/2006/relationships/image" Target="../media/image11.svg"/><Relationship Id="rId2" Type="http://schemas.openxmlformats.org/officeDocument/2006/relationships/image" Target="../media/image1.png"/><Relationship Id="rId16" Type="http://schemas.openxmlformats.org/officeDocument/2006/relationships/hyperlink" Target="https://www.pexels.com/de-de/foto/ausbildung-bildung-diplom-eine-person-629012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5.svg"/><Relationship Id="rId11" Type="http://schemas.openxmlformats.org/officeDocument/2006/relationships/image" Target="../media/image10.png"/><Relationship Id="rId5" Type="http://schemas.openxmlformats.org/officeDocument/2006/relationships/image" Target="../media/image24.png"/><Relationship Id="rId15" Type="http://schemas.openxmlformats.org/officeDocument/2006/relationships/image" Target="../media/image13.jp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Relationship Id="rId14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svg"/><Relationship Id="rId13" Type="http://schemas.openxmlformats.org/officeDocument/2006/relationships/image" Target="../media/image12.jpeg"/><Relationship Id="rId3" Type="http://schemas.openxmlformats.org/officeDocument/2006/relationships/image" Target="../media/image2.png"/><Relationship Id="rId7" Type="http://schemas.openxmlformats.org/officeDocument/2006/relationships/image" Target="../media/image26.png"/><Relationship Id="rId12" Type="http://schemas.openxmlformats.org/officeDocument/2006/relationships/image" Target="../media/image11.svg"/><Relationship Id="rId2" Type="http://schemas.openxmlformats.org/officeDocument/2006/relationships/image" Target="../media/image1.png"/><Relationship Id="rId16" Type="http://schemas.openxmlformats.org/officeDocument/2006/relationships/hyperlink" Target="https://www.pexels.com/de-de/foto/ausbildung-bildung-diplom-eine-person-629012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5.svg"/><Relationship Id="rId11" Type="http://schemas.openxmlformats.org/officeDocument/2006/relationships/image" Target="../media/image10.png"/><Relationship Id="rId5" Type="http://schemas.openxmlformats.org/officeDocument/2006/relationships/image" Target="../media/image24.png"/><Relationship Id="rId15" Type="http://schemas.openxmlformats.org/officeDocument/2006/relationships/image" Target="../media/image13.jp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Relationship Id="rId14" Type="http://schemas.openxmlformats.org/officeDocument/2006/relationships/image" Target="../media/image2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svg"/><Relationship Id="rId13" Type="http://schemas.openxmlformats.org/officeDocument/2006/relationships/image" Target="../media/image9.svg"/><Relationship Id="rId3" Type="http://schemas.openxmlformats.org/officeDocument/2006/relationships/image" Target="../media/image2.png"/><Relationship Id="rId7" Type="http://schemas.openxmlformats.org/officeDocument/2006/relationships/image" Target="../media/image26.png"/><Relationship Id="rId12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5.svg"/><Relationship Id="rId11" Type="http://schemas.openxmlformats.org/officeDocument/2006/relationships/image" Target="../media/image12.jpeg"/><Relationship Id="rId5" Type="http://schemas.openxmlformats.org/officeDocument/2006/relationships/image" Target="../media/image24.png"/><Relationship Id="rId15" Type="http://schemas.openxmlformats.org/officeDocument/2006/relationships/hyperlink" Target="https://www.pexels.com/de-de/foto/ausbildung-bildung-diplom-eine-person-629012" TargetMode="External"/><Relationship Id="rId10" Type="http://schemas.openxmlformats.org/officeDocument/2006/relationships/image" Target="../media/image11.svg"/><Relationship Id="rId4" Type="http://schemas.openxmlformats.org/officeDocument/2006/relationships/image" Target="../media/image3.svg"/><Relationship Id="rId9" Type="http://schemas.openxmlformats.org/officeDocument/2006/relationships/image" Target="../media/image10.png"/><Relationship Id="rId14" Type="http://schemas.openxmlformats.org/officeDocument/2006/relationships/image" Target="../media/image1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B8D91A40-C159-49CB-B4A9-03B48C7123E6}"/>
              </a:ext>
            </a:extLst>
          </p:cNvPr>
          <p:cNvSpPr txBox="1"/>
          <p:nvPr/>
        </p:nvSpPr>
        <p:spPr>
          <a:xfrm>
            <a:off x="1910808" y="2586445"/>
            <a:ext cx="17562005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6400" b="1" i="1" dirty="0">
                <a:solidFill>
                  <a:srgbClr val="007C85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Titel: </a:t>
            </a:r>
          </a:p>
          <a:p>
            <a:pPr algn="ctr"/>
            <a:r>
              <a:rPr lang="de-AT" sz="4000" b="1" i="1" dirty="0">
                <a:solidFill>
                  <a:srgbClr val="007E7D">
                    <a:alpha val="60000"/>
                  </a:srgb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Untertitel</a:t>
            </a:r>
          </a:p>
        </p:txBody>
      </p:sp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6F04708A-1220-4C0B-BD8D-14D7BABB3167}"/>
              </a:ext>
            </a:extLst>
          </p:cNvPr>
          <p:cNvCxnSpPr>
            <a:cxnSpLocks/>
          </p:cNvCxnSpPr>
          <p:nvPr/>
        </p:nvCxnSpPr>
        <p:spPr>
          <a:xfrm>
            <a:off x="-1" y="25606364"/>
            <a:ext cx="21383625" cy="0"/>
          </a:xfrm>
          <a:prstGeom prst="line">
            <a:avLst/>
          </a:prstGeom>
          <a:ln w="50800">
            <a:solidFill>
              <a:srgbClr val="007C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r Verbinder 19">
            <a:extLst>
              <a:ext uri="{FF2B5EF4-FFF2-40B4-BE49-F238E27FC236}">
                <a16:creationId xmlns:a16="http://schemas.microsoft.com/office/drawing/2014/main" id="{B4D1C6D3-7D8E-42A3-B01D-4C969732A51A}"/>
              </a:ext>
            </a:extLst>
          </p:cNvPr>
          <p:cNvCxnSpPr>
            <a:cxnSpLocks/>
          </p:cNvCxnSpPr>
          <p:nvPr/>
        </p:nvCxnSpPr>
        <p:spPr>
          <a:xfrm>
            <a:off x="10691810" y="25576540"/>
            <a:ext cx="0" cy="4668849"/>
          </a:xfrm>
          <a:prstGeom prst="line">
            <a:avLst/>
          </a:prstGeom>
          <a:ln w="50800">
            <a:solidFill>
              <a:srgbClr val="007C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feld 26">
            <a:extLst>
              <a:ext uri="{FF2B5EF4-FFF2-40B4-BE49-F238E27FC236}">
                <a16:creationId xmlns:a16="http://schemas.microsoft.com/office/drawing/2014/main" id="{E8CC7B16-21D9-4FD1-BFC8-FD709E2FA91E}"/>
              </a:ext>
            </a:extLst>
          </p:cNvPr>
          <p:cNvSpPr txBox="1"/>
          <p:nvPr/>
        </p:nvSpPr>
        <p:spPr>
          <a:xfrm>
            <a:off x="4684301" y="25737499"/>
            <a:ext cx="5896796" cy="324204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DE" sz="2800" b="1" dirty="0">
                <a:latin typeface="Century Gothic" panose="020B0502020202020204" pitchFamily="34" charset="0"/>
                <a:cs typeface="Arial" panose="020B0604020202020204" pitchFamily="34" charset="0"/>
              </a:rPr>
              <a:t>Name, </a:t>
            </a:r>
            <a:r>
              <a:rPr lang="de-DE" sz="2800" b="1" dirty="0" err="1">
                <a:latin typeface="Century Gothic" panose="020B0502020202020204" pitchFamily="34" charset="0"/>
                <a:cs typeface="Arial" panose="020B0604020202020204" pitchFamily="34" charset="0"/>
              </a:rPr>
              <a:t>BSc</a:t>
            </a:r>
            <a:endParaRPr lang="de-DE" sz="2800" b="1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Betreut von: </a:t>
            </a:r>
          </a:p>
          <a:p>
            <a:pPr>
              <a:lnSpc>
                <a:spcPct val="150000"/>
              </a:lnSpc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Firma: </a:t>
            </a:r>
          </a:p>
          <a:p>
            <a:pPr>
              <a:lnSpc>
                <a:spcPct val="150000"/>
              </a:lnSpc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E-Mail (nicht </a:t>
            </a:r>
            <a:r>
              <a:rPr lang="de-AT" sz="2800" dirty="0" err="1">
                <a:latin typeface="Century Gothic" panose="020B0502020202020204" pitchFamily="34" charset="0"/>
                <a:cs typeface="Arial" panose="020B0604020202020204" pitchFamily="34" charset="0"/>
              </a:rPr>
              <a:t>stud</a:t>
            </a: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-mail!)</a:t>
            </a:r>
          </a:p>
          <a:p>
            <a:pPr>
              <a:lnSpc>
                <a:spcPct val="150000"/>
              </a:lnSpc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Abschluss Juni 2024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F837122C-EC8E-E1AB-B84E-F627D9AD2C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0819" y="26729024"/>
            <a:ext cx="9292774" cy="3261763"/>
          </a:xfrm>
          <a:prstGeom prst="rect">
            <a:avLst/>
          </a:prstGeom>
        </p:spPr>
      </p:pic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C4D0A001-611C-45D7-8144-9E8D59929331}"/>
              </a:ext>
            </a:extLst>
          </p:cNvPr>
          <p:cNvGrpSpPr/>
          <p:nvPr/>
        </p:nvGrpSpPr>
        <p:grpSpPr>
          <a:xfrm>
            <a:off x="64010" y="2582360"/>
            <a:ext cx="1846800" cy="1846800"/>
            <a:chOff x="962108" y="3094857"/>
            <a:chExt cx="1301475" cy="1301475"/>
          </a:xfrm>
        </p:grpSpPr>
        <p:sp>
          <p:nvSpPr>
            <p:cNvPr id="19" name="Oval 66">
              <a:extLst>
                <a:ext uri="{FF2B5EF4-FFF2-40B4-BE49-F238E27FC236}">
                  <a16:creationId xmlns:a16="http://schemas.microsoft.com/office/drawing/2014/main" id="{DBAB24D6-F72F-4344-B23F-D0AD89B21368}"/>
                </a:ext>
              </a:extLst>
            </p:cNvPr>
            <p:cNvSpPr/>
            <p:nvPr/>
          </p:nvSpPr>
          <p:spPr>
            <a:xfrm>
              <a:off x="962108" y="3094857"/>
              <a:ext cx="1301475" cy="1301475"/>
            </a:xfrm>
            <a:prstGeom prst="ellipse">
              <a:avLst/>
            </a:prstGeom>
            <a:solidFill>
              <a:srgbClr val="6BA743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182843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  <p:grpSp>
          <p:nvGrpSpPr>
            <p:cNvPr id="21" name="Google Shape;4141;p42">
              <a:extLst>
                <a:ext uri="{FF2B5EF4-FFF2-40B4-BE49-F238E27FC236}">
                  <a16:creationId xmlns:a16="http://schemas.microsoft.com/office/drawing/2014/main" id="{138BC3B9-11F5-4AD9-8C76-CA2A41B691C8}"/>
                </a:ext>
              </a:extLst>
            </p:cNvPr>
            <p:cNvGrpSpPr/>
            <p:nvPr/>
          </p:nvGrpSpPr>
          <p:grpSpPr>
            <a:xfrm>
              <a:off x="1323181" y="3522392"/>
              <a:ext cx="579327" cy="421327"/>
              <a:chOff x="1932911" y="3715479"/>
              <a:chExt cx="274974" cy="199981"/>
            </a:xfrm>
            <a:solidFill>
              <a:schemeClr val="bg1"/>
            </a:solidFill>
          </p:grpSpPr>
          <p:sp>
            <p:nvSpPr>
              <p:cNvPr id="22" name="Google Shape;4142;p42">
                <a:extLst>
                  <a:ext uri="{FF2B5EF4-FFF2-40B4-BE49-F238E27FC236}">
                    <a16:creationId xmlns:a16="http://schemas.microsoft.com/office/drawing/2014/main" id="{C8A23FA3-27D7-4A3C-8758-C3428C9D7505}"/>
                  </a:ext>
                </a:extLst>
              </p:cNvPr>
              <p:cNvSpPr/>
              <p:nvPr/>
            </p:nvSpPr>
            <p:spPr>
              <a:xfrm>
                <a:off x="2042901" y="3732144"/>
                <a:ext cx="164984" cy="183315"/>
              </a:xfrm>
              <a:custGeom>
                <a:avLst/>
                <a:gdLst/>
                <a:ahLst/>
                <a:cxnLst/>
                <a:rect l="l" t="t" r="r" b="b"/>
                <a:pathLst>
                  <a:path w="437" h="483" extrusionOk="0">
                    <a:moveTo>
                      <a:pt x="423" y="107"/>
                    </a:moveTo>
                    <a:lnTo>
                      <a:pt x="423" y="107"/>
                    </a:lnTo>
                    <a:cubicBezTo>
                      <a:pt x="409" y="13"/>
                      <a:pt x="409" y="13"/>
                      <a:pt x="409" y="13"/>
                    </a:cubicBezTo>
                    <a:cubicBezTo>
                      <a:pt x="409" y="7"/>
                      <a:pt x="396" y="0"/>
                      <a:pt x="389" y="0"/>
                    </a:cubicBezTo>
                    <a:cubicBezTo>
                      <a:pt x="275" y="20"/>
                      <a:pt x="275" y="20"/>
                      <a:pt x="275" y="20"/>
                    </a:cubicBezTo>
                    <a:cubicBezTo>
                      <a:pt x="188" y="33"/>
                      <a:pt x="114" y="74"/>
                      <a:pt x="67" y="147"/>
                    </a:cubicBezTo>
                    <a:cubicBezTo>
                      <a:pt x="20" y="214"/>
                      <a:pt x="0" y="295"/>
                      <a:pt x="14" y="382"/>
                    </a:cubicBezTo>
                    <a:cubicBezTo>
                      <a:pt x="27" y="476"/>
                      <a:pt x="27" y="476"/>
                      <a:pt x="27" y="476"/>
                    </a:cubicBezTo>
                    <a:cubicBezTo>
                      <a:pt x="27" y="482"/>
                      <a:pt x="34" y="482"/>
                      <a:pt x="41" y="482"/>
                    </a:cubicBezTo>
                    <a:lnTo>
                      <a:pt x="41" y="482"/>
                    </a:lnTo>
                    <a:cubicBezTo>
                      <a:pt x="161" y="469"/>
                      <a:pt x="161" y="469"/>
                      <a:pt x="161" y="469"/>
                    </a:cubicBezTo>
                    <a:cubicBezTo>
                      <a:pt x="242" y="456"/>
                      <a:pt x="315" y="409"/>
                      <a:pt x="362" y="342"/>
                    </a:cubicBezTo>
                    <a:cubicBezTo>
                      <a:pt x="416" y="268"/>
                      <a:pt x="436" y="187"/>
                      <a:pt x="423" y="107"/>
                    </a:cubicBezTo>
                    <a:close/>
                    <a:moveTo>
                      <a:pt x="342" y="321"/>
                    </a:moveTo>
                    <a:lnTo>
                      <a:pt x="342" y="321"/>
                    </a:lnTo>
                    <a:cubicBezTo>
                      <a:pt x="295" y="382"/>
                      <a:pt x="228" y="422"/>
                      <a:pt x="155" y="436"/>
                    </a:cubicBezTo>
                    <a:cubicBezTo>
                      <a:pt x="54" y="456"/>
                      <a:pt x="54" y="456"/>
                      <a:pt x="54" y="456"/>
                    </a:cubicBezTo>
                    <a:cubicBezTo>
                      <a:pt x="41" y="375"/>
                      <a:pt x="41" y="375"/>
                      <a:pt x="41" y="375"/>
                    </a:cubicBezTo>
                    <a:cubicBezTo>
                      <a:pt x="27" y="302"/>
                      <a:pt x="47" y="228"/>
                      <a:pt x="94" y="161"/>
                    </a:cubicBezTo>
                    <a:cubicBezTo>
                      <a:pt x="134" y="100"/>
                      <a:pt x="201" y="60"/>
                      <a:pt x="282" y="47"/>
                    </a:cubicBezTo>
                    <a:cubicBezTo>
                      <a:pt x="382" y="33"/>
                      <a:pt x="382" y="33"/>
                      <a:pt x="382" y="33"/>
                    </a:cubicBezTo>
                    <a:cubicBezTo>
                      <a:pt x="396" y="107"/>
                      <a:pt x="396" y="107"/>
                      <a:pt x="396" y="107"/>
                    </a:cubicBezTo>
                    <a:cubicBezTo>
                      <a:pt x="402" y="187"/>
                      <a:pt x="389" y="261"/>
                      <a:pt x="342" y="32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90">
                  <a:solidFill>
                    <a:srgbClr val="000000"/>
                  </a:solidFill>
                  <a:latin typeface="Century Gothic" panose="020B0502020202020204" pitchFamily="34" charset="0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3" name="Google Shape;4143;p42">
                <a:extLst>
                  <a:ext uri="{FF2B5EF4-FFF2-40B4-BE49-F238E27FC236}">
                    <a16:creationId xmlns:a16="http://schemas.microsoft.com/office/drawing/2014/main" id="{2E55AF87-154D-474D-8911-15FCFF18A34A}"/>
                  </a:ext>
                </a:extLst>
              </p:cNvPr>
              <p:cNvSpPr/>
              <p:nvPr/>
            </p:nvSpPr>
            <p:spPr>
              <a:xfrm>
                <a:off x="1932911" y="3715479"/>
                <a:ext cx="139987" cy="174984"/>
              </a:xfrm>
              <a:custGeom>
                <a:avLst/>
                <a:gdLst/>
                <a:ahLst/>
                <a:cxnLst/>
                <a:rect l="l" t="t" r="r" b="b"/>
                <a:pathLst>
                  <a:path w="370" h="463" extrusionOk="0">
                    <a:moveTo>
                      <a:pt x="282" y="436"/>
                    </a:moveTo>
                    <a:lnTo>
                      <a:pt x="282" y="436"/>
                    </a:lnTo>
                    <a:cubicBezTo>
                      <a:pt x="134" y="409"/>
                      <a:pt x="34" y="268"/>
                      <a:pt x="41" y="121"/>
                    </a:cubicBezTo>
                    <a:cubicBezTo>
                      <a:pt x="47" y="33"/>
                      <a:pt x="47" y="33"/>
                      <a:pt x="47" y="33"/>
                    </a:cubicBezTo>
                    <a:cubicBezTo>
                      <a:pt x="108" y="33"/>
                      <a:pt x="108" y="33"/>
                      <a:pt x="108" y="33"/>
                    </a:cubicBezTo>
                    <a:cubicBezTo>
                      <a:pt x="195" y="40"/>
                      <a:pt x="282" y="87"/>
                      <a:pt x="336" y="161"/>
                    </a:cubicBezTo>
                    <a:cubicBezTo>
                      <a:pt x="342" y="168"/>
                      <a:pt x="356" y="168"/>
                      <a:pt x="356" y="161"/>
                    </a:cubicBezTo>
                    <a:cubicBezTo>
                      <a:pt x="362" y="154"/>
                      <a:pt x="369" y="147"/>
                      <a:pt x="362" y="141"/>
                    </a:cubicBezTo>
                    <a:cubicBezTo>
                      <a:pt x="302" y="60"/>
                      <a:pt x="208" y="13"/>
                      <a:pt x="108" y="7"/>
                    </a:cubicBezTo>
                    <a:cubicBezTo>
                      <a:pt x="34" y="0"/>
                      <a:pt x="34" y="0"/>
                      <a:pt x="34" y="0"/>
                    </a:cubicBezTo>
                    <a:cubicBezTo>
                      <a:pt x="27" y="0"/>
                      <a:pt x="27" y="0"/>
                      <a:pt x="21" y="7"/>
                    </a:cubicBezTo>
                    <a:lnTo>
                      <a:pt x="14" y="13"/>
                    </a:lnTo>
                    <a:cubicBezTo>
                      <a:pt x="7" y="121"/>
                      <a:pt x="7" y="121"/>
                      <a:pt x="7" y="121"/>
                    </a:cubicBezTo>
                    <a:cubicBezTo>
                      <a:pt x="0" y="281"/>
                      <a:pt x="115" y="436"/>
                      <a:pt x="282" y="462"/>
                    </a:cubicBezTo>
                    <a:lnTo>
                      <a:pt x="282" y="462"/>
                    </a:lnTo>
                    <a:cubicBezTo>
                      <a:pt x="289" y="462"/>
                      <a:pt x="295" y="456"/>
                      <a:pt x="295" y="449"/>
                    </a:cubicBezTo>
                    <a:cubicBezTo>
                      <a:pt x="295" y="442"/>
                      <a:pt x="295" y="436"/>
                      <a:pt x="282" y="436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90">
                  <a:solidFill>
                    <a:srgbClr val="000000"/>
                  </a:solidFill>
                  <a:latin typeface="Century Gothic" panose="020B0502020202020204" pitchFamily="34" charset="0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4" name="Google Shape;4144;p42">
                <a:extLst>
                  <a:ext uri="{FF2B5EF4-FFF2-40B4-BE49-F238E27FC236}">
                    <a16:creationId xmlns:a16="http://schemas.microsoft.com/office/drawing/2014/main" id="{61CF71D6-484C-47A7-862C-C8F5043C7A1A}"/>
                  </a:ext>
                </a:extLst>
              </p:cNvPr>
              <p:cNvSpPr/>
              <p:nvPr/>
            </p:nvSpPr>
            <p:spPr>
              <a:xfrm>
                <a:off x="2094562" y="3785472"/>
                <a:ext cx="63327" cy="73326"/>
              </a:xfrm>
              <a:custGeom>
                <a:avLst/>
                <a:gdLst/>
                <a:ahLst/>
                <a:cxnLst/>
                <a:rect l="l" t="t" r="r" b="b"/>
                <a:pathLst>
                  <a:path w="169" h="195" extrusionOk="0">
                    <a:moveTo>
                      <a:pt x="141" y="6"/>
                    </a:moveTo>
                    <a:lnTo>
                      <a:pt x="141" y="6"/>
                    </a:lnTo>
                    <a:cubicBezTo>
                      <a:pt x="7" y="174"/>
                      <a:pt x="7" y="174"/>
                      <a:pt x="7" y="174"/>
                    </a:cubicBezTo>
                    <a:cubicBezTo>
                      <a:pt x="0" y="180"/>
                      <a:pt x="0" y="187"/>
                      <a:pt x="7" y="194"/>
                    </a:cubicBezTo>
                    <a:lnTo>
                      <a:pt x="14" y="194"/>
                    </a:lnTo>
                    <a:cubicBezTo>
                      <a:pt x="21" y="194"/>
                      <a:pt x="27" y="194"/>
                      <a:pt x="27" y="194"/>
                    </a:cubicBezTo>
                    <a:cubicBezTo>
                      <a:pt x="161" y="20"/>
                      <a:pt x="161" y="20"/>
                      <a:pt x="161" y="20"/>
                    </a:cubicBezTo>
                    <a:cubicBezTo>
                      <a:pt x="168" y="20"/>
                      <a:pt x="168" y="6"/>
                      <a:pt x="161" y="0"/>
                    </a:cubicBezTo>
                    <a:cubicBezTo>
                      <a:pt x="155" y="0"/>
                      <a:pt x="148" y="0"/>
                      <a:pt x="141" y="6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90">
                  <a:solidFill>
                    <a:srgbClr val="000000"/>
                  </a:solidFill>
                  <a:latin typeface="Century Gothic" panose="020B0502020202020204" pitchFamily="34" charset="0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6" name="Google Shape;4145;p42">
                <a:extLst>
                  <a:ext uri="{FF2B5EF4-FFF2-40B4-BE49-F238E27FC236}">
                    <a16:creationId xmlns:a16="http://schemas.microsoft.com/office/drawing/2014/main" id="{18864180-00A4-47C1-9901-8A2F1C20D849}"/>
                  </a:ext>
                </a:extLst>
              </p:cNvPr>
              <p:cNvSpPr/>
              <p:nvPr/>
            </p:nvSpPr>
            <p:spPr>
              <a:xfrm>
                <a:off x="1984572" y="3768807"/>
                <a:ext cx="61661" cy="58328"/>
              </a:xfrm>
              <a:custGeom>
                <a:avLst/>
                <a:gdLst/>
                <a:ahLst/>
                <a:cxnLst/>
                <a:rect l="l" t="t" r="r" b="b"/>
                <a:pathLst>
                  <a:path w="162" h="155" extrusionOk="0">
                    <a:moveTo>
                      <a:pt x="27" y="6"/>
                    </a:moveTo>
                    <a:lnTo>
                      <a:pt x="27" y="6"/>
                    </a:lnTo>
                    <a:cubicBezTo>
                      <a:pt x="20" y="0"/>
                      <a:pt x="14" y="0"/>
                      <a:pt x="7" y="6"/>
                    </a:cubicBezTo>
                    <a:cubicBezTo>
                      <a:pt x="0" y="13"/>
                      <a:pt x="0" y="20"/>
                      <a:pt x="7" y="27"/>
                    </a:cubicBezTo>
                    <a:cubicBezTo>
                      <a:pt x="134" y="154"/>
                      <a:pt x="134" y="154"/>
                      <a:pt x="134" y="154"/>
                    </a:cubicBezTo>
                    <a:lnTo>
                      <a:pt x="141" y="154"/>
                    </a:lnTo>
                    <a:cubicBezTo>
                      <a:pt x="148" y="154"/>
                      <a:pt x="148" y="154"/>
                      <a:pt x="154" y="154"/>
                    </a:cubicBezTo>
                    <a:cubicBezTo>
                      <a:pt x="161" y="147"/>
                      <a:pt x="161" y="134"/>
                      <a:pt x="154" y="134"/>
                    </a:cubicBezTo>
                    <a:lnTo>
                      <a:pt x="27" y="6"/>
                    </a:lnTo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90">
                  <a:solidFill>
                    <a:srgbClr val="000000"/>
                  </a:solidFill>
                  <a:latin typeface="Century Gothic" panose="020B0502020202020204" pitchFamily="34" charset="0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29" name="Gruppieren 28">
            <a:extLst>
              <a:ext uri="{FF2B5EF4-FFF2-40B4-BE49-F238E27FC236}">
                <a16:creationId xmlns:a16="http://schemas.microsoft.com/office/drawing/2014/main" id="{78A668A0-312C-417F-B4B2-7AD0CC1C998C}"/>
              </a:ext>
            </a:extLst>
          </p:cNvPr>
          <p:cNvGrpSpPr/>
          <p:nvPr/>
        </p:nvGrpSpPr>
        <p:grpSpPr>
          <a:xfrm>
            <a:off x="19472815" y="2575244"/>
            <a:ext cx="1846800" cy="1846800"/>
            <a:chOff x="962108" y="3094857"/>
            <a:chExt cx="1301475" cy="1301475"/>
          </a:xfrm>
        </p:grpSpPr>
        <p:sp>
          <p:nvSpPr>
            <p:cNvPr id="30" name="Oval 66">
              <a:extLst>
                <a:ext uri="{FF2B5EF4-FFF2-40B4-BE49-F238E27FC236}">
                  <a16:creationId xmlns:a16="http://schemas.microsoft.com/office/drawing/2014/main" id="{D86D8575-2592-49C8-BDCF-DBBAC77E6C9A}"/>
                </a:ext>
              </a:extLst>
            </p:cNvPr>
            <p:cNvSpPr/>
            <p:nvPr/>
          </p:nvSpPr>
          <p:spPr>
            <a:xfrm>
              <a:off x="962108" y="3094857"/>
              <a:ext cx="1301475" cy="1301475"/>
            </a:xfrm>
            <a:prstGeom prst="ellipse">
              <a:avLst/>
            </a:prstGeom>
            <a:solidFill>
              <a:srgbClr val="6BA743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182843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  <p:grpSp>
          <p:nvGrpSpPr>
            <p:cNvPr id="31" name="Google Shape;4141;p42">
              <a:extLst>
                <a:ext uri="{FF2B5EF4-FFF2-40B4-BE49-F238E27FC236}">
                  <a16:creationId xmlns:a16="http://schemas.microsoft.com/office/drawing/2014/main" id="{D15D6B4C-E92F-41B3-9A74-A51AB1AC6135}"/>
                </a:ext>
              </a:extLst>
            </p:cNvPr>
            <p:cNvGrpSpPr/>
            <p:nvPr/>
          </p:nvGrpSpPr>
          <p:grpSpPr>
            <a:xfrm>
              <a:off x="1323181" y="3522392"/>
              <a:ext cx="579327" cy="421327"/>
              <a:chOff x="1932911" y="3715479"/>
              <a:chExt cx="274974" cy="199981"/>
            </a:xfrm>
            <a:solidFill>
              <a:schemeClr val="bg1"/>
            </a:solidFill>
          </p:grpSpPr>
          <p:sp>
            <p:nvSpPr>
              <p:cNvPr id="32" name="Google Shape;4142;p42">
                <a:extLst>
                  <a:ext uri="{FF2B5EF4-FFF2-40B4-BE49-F238E27FC236}">
                    <a16:creationId xmlns:a16="http://schemas.microsoft.com/office/drawing/2014/main" id="{0DD4336B-7AD8-423F-B53D-57F3498D6D92}"/>
                  </a:ext>
                </a:extLst>
              </p:cNvPr>
              <p:cNvSpPr/>
              <p:nvPr/>
            </p:nvSpPr>
            <p:spPr>
              <a:xfrm>
                <a:off x="2042901" y="3732144"/>
                <a:ext cx="164984" cy="183315"/>
              </a:xfrm>
              <a:custGeom>
                <a:avLst/>
                <a:gdLst/>
                <a:ahLst/>
                <a:cxnLst/>
                <a:rect l="l" t="t" r="r" b="b"/>
                <a:pathLst>
                  <a:path w="437" h="483" extrusionOk="0">
                    <a:moveTo>
                      <a:pt x="423" y="107"/>
                    </a:moveTo>
                    <a:lnTo>
                      <a:pt x="423" y="107"/>
                    </a:lnTo>
                    <a:cubicBezTo>
                      <a:pt x="409" y="13"/>
                      <a:pt x="409" y="13"/>
                      <a:pt x="409" y="13"/>
                    </a:cubicBezTo>
                    <a:cubicBezTo>
                      <a:pt x="409" y="7"/>
                      <a:pt x="396" y="0"/>
                      <a:pt x="389" y="0"/>
                    </a:cubicBezTo>
                    <a:cubicBezTo>
                      <a:pt x="275" y="20"/>
                      <a:pt x="275" y="20"/>
                      <a:pt x="275" y="20"/>
                    </a:cubicBezTo>
                    <a:cubicBezTo>
                      <a:pt x="188" y="33"/>
                      <a:pt x="114" y="74"/>
                      <a:pt x="67" y="147"/>
                    </a:cubicBezTo>
                    <a:cubicBezTo>
                      <a:pt x="20" y="214"/>
                      <a:pt x="0" y="295"/>
                      <a:pt x="14" y="382"/>
                    </a:cubicBezTo>
                    <a:cubicBezTo>
                      <a:pt x="27" y="476"/>
                      <a:pt x="27" y="476"/>
                      <a:pt x="27" y="476"/>
                    </a:cubicBezTo>
                    <a:cubicBezTo>
                      <a:pt x="27" y="482"/>
                      <a:pt x="34" y="482"/>
                      <a:pt x="41" y="482"/>
                    </a:cubicBezTo>
                    <a:lnTo>
                      <a:pt x="41" y="482"/>
                    </a:lnTo>
                    <a:cubicBezTo>
                      <a:pt x="161" y="469"/>
                      <a:pt x="161" y="469"/>
                      <a:pt x="161" y="469"/>
                    </a:cubicBezTo>
                    <a:cubicBezTo>
                      <a:pt x="242" y="456"/>
                      <a:pt x="315" y="409"/>
                      <a:pt x="362" y="342"/>
                    </a:cubicBezTo>
                    <a:cubicBezTo>
                      <a:pt x="416" y="268"/>
                      <a:pt x="436" y="187"/>
                      <a:pt x="423" y="107"/>
                    </a:cubicBezTo>
                    <a:close/>
                    <a:moveTo>
                      <a:pt x="342" y="321"/>
                    </a:moveTo>
                    <a:lnTo>
                      <a:pt x="342" y="321"/>
                    </a:lnTo>
                    <a:cubicBezTo>
                      <a:pt x="295" y="382"/>
                      <a:pt x="228" y="422"/>
                      <a:pt x="155" y="436"/>
                    </a:cubicBezTo>
                    <a:cubicBezTo>
                      <a:pt x="54" y="456"/>
                      <a:pt x="54" y="456"/>
                      <a:pt x="54" y="456"/>
                    </a:cubicBezTo>
                    <a:cubicBezTo>
                      <a:pt x="41" y="375"/>
                      <a:pt x="41" y="375"/>
                      <a:pt x="41" y="375"/>
                    </a:cubicBezTo>
                    <a:cubicBezTo>
                      <a:pt x="27" y="302"/>
                      <a:pt x="47" y="228"/>
                      <a:pt x="94" y="161"/>
                    </a:cubicBezTo>
                    <a:cubicBezTo>
                      <a:pt x="134" y="100"/>
                      <a:pt x="201" y="60"/>
                      <a:pt x="282" y="47"/>
                    </a:cubicBezTo>
                    <a:cubicBezTo>
                      <a:pt x="382" y="33"/>
                      <a:pt x="382" y="33"/>
                      <a:pt x="382" y="33"/>
                    </a:cubicBezTo>
                    <a:cubicBezTo>
                      <a:pt x="396" y="107"/>
                      <a:pt x="396" y="107"/>
                      <a:pt x="396" y="107"/>
                    </a:cubicBezTo>
                    <a:cubicBezTo>
                      <a:pt x="402" y="187"/>
                      <a:pt x="389" y="261"/>
                      <a:pt x="342" y="32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90">
                  <a:solidFill>
                    <a:srgbClr val="000000"/>
                  </a:solidFill>
                  <a:latin typeface="Century Gothic" panose="020B0502020202020204" pitchFamily="34" charset="0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" name="Google Shape;4143;p42">
                <a:extLst>
                  <a:ext uri="{FF2B5EF4-FFF2-40B4-BE49-F238E27FC236}">
                    <a16:creationId xmlns:a16="http://schemas.microsoft.com/office/drawing/2014/main" id="{E6C05F61-0A66-4382-870C-E93D8AA76B7D}"/>
                  </a:ext>
                </a:extLst>
              </p:cNvPr>
              <p:cNvSpPr/>
              <p:nvPr/>
            </p:nvSpPr>
            <p:spPr>
              <a:xfrm>
                <a:off x="1932911" y="3715479"/>
                <a:ext cx="139987" cy="174984"/>
              </a:xfrm>
              <a:custGeom>
                <a:avLst/>
                <a:gdLst/>
                <a:ahLst/>
                <a:cxnLst/>
                <a:rect l="l" t="t" r="r" b="b"/>
                <a:pathLst>
                  <a:path w="370" h="463" extrusionOk="0">
                    <a:moveTo>
                      <a:pt x="282" y="436"/>
                    </a:moveTo>
                    <a:lnTo>
                      <a:pt x="282" y="436"/>
                    </a:lnTo>
                    <a:cubicBezTo>
                      <a:pt x="134" y="409"/>
                      <a:pt x="34" y="268"/>
                      <a:pt x="41" y="121"/>
                    </a:cubicBezTo>
                    <a:cubicBezTo>
                      <a:pt x="47" y="33"/>
                      <a:pt x="47" y="33"/>
                      <a:pt x="47" y="33"/>
                    </a:cubicBezTo>
                    <a:cubicBezTo>
                      <a:pt x="108" y="33"/>
                      <a:pt x="108" y="33"/>
                      <a:pt x="108" y="33"/>
                    </a:cubicBezTo>
                    <a:cubicBezTo>
                      <a:pt x="195" y="40"/>
                      <a:pt x="282" y="87"/>
                      <a:pt x="336" y="161"/>
                    </a:cubicBezTo>
                    <a:cubicBezTo>
                      <a:pt x="342" y="168"/>
                      <a:pt x="356" y="168"/>
                      <a:pt x="356" y="161"/>
                    </a:cubicBezTo>
                    <a:cubicBezTo>
                      <a:pt x="362" y="154"/>
                      <a:pt x="369" y="147"/>
                      <a:pt x="362" y="141"/>
                    </a:cubicBezTo>
                    <a:cubicBezTo>
                      <a:pt x="302" y="60"/>
                      <a:pt x="208" y="13"/>
                      <a:pt x="108" y="7"/>
                    </a:cubicBezTo>
                    <a:cubicBezTo>
                      <a:pt x="34" y="0"/>
                      <a:pt x="34" y="0"/>
                      <a:pt x="34" y="0"/>
                    </a:cubicBezTo>
                    <a:cubicBezTo>
                      <a:pt x="27" y="0"/>
                      <a:pt x="27" y="0"/>
                      <a:pt x="21" y="7"/>
                    </a:cubicBezTo>
                    <a:lnTo>
                      <a:pt x="14" y="13"/>
                    </a:lnTo>
                    <a:cubicBezTo>
                      <a:pt x="7" y="121"/>
                      <a:pt x="7" y="121"/>
                      <a:pt x="7" y="121"/>
                    </a:cubicBezTo>
                    <a:cubicBezTo>
                      <a:pt x="0" y="281"/>
                      <a:pt x="115" y="436"/>
                      <a:pt x="282" y="462"/>
                    </a:cubicBezTo>
                    <a:lnTo>
                      <a:pt x="282" y="462"/>
                    </a:lnTo>
                    <a:cubicBezTo>
                      <a:pt x="289" y="462"/>
                      <a:pt x="295" y="456"/>
                      <a:pt x="295" y="449"/>
                    </a:cubicBezTo>
                    <a:cubicBezTo>
                      <a:pt x="295" y="442"/>
                      <a:pt x="295" y="436"/>
                      <a:pt x="282" y="436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90">
                  <a:solidFill>
                    <a:srgbClr val="000000"/>
                  </a:solidFill>
                  <a:latin typeface="Century Gothic" panose="020B0502020202020204" pitchFamily="34" charset="0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" name="Google Shape;4144;p42">
                <a:extLst>
                  <a:ext uri="{FF2B5EF4-FFF2-40B4-BE49-F238E27FC236}">
                    <a16:creationId xmlns:a16="http://schemas.microsoft.com/office/drawing/2014/main" id="{3A529394-68B3-4727-AF2D-3C5F7DEE66F1}"/>
                  </a:ext>
                </a:extLst>
              </p:cNvPr>
              <p:cNvSpPr/>
              <p:nvPr/>
            </p:nvSpPr>
            <p:spPr>
              <a:xfrm>
                <a:off x="2094562" y="3785472"/>
                <a:ext cx="63327" cy="73326"/>
              </a:xfrm>
              <a:custGeom>
                <a:avLst/>
                <a:gdLst/>
                <a:ahLst/>
                <a:cxnLst/>
                <a:rect l="l" t="t" r="r" b="b"/>
                <a:pathLst>
                  <a:path w="169" h="195" extrusionOk="0">
                    <a:moveTo>
                      <a:pt x="141" y="6"/>
                    </a:moveTo>
                    <a:lnTo>
                      <a:pt x="141" y="6"/>
                    </a:lnTo>
                    <a:cubicBezTo>
                      <a:pt x="7" y="174"/>
                      <a:pt x="7" y="174"/>
                      <a:pt x="7" y="174"/>
                    </a:cubicBezTo>
                    <a:cubicBezTo>
                      <a:pt x="0" y="180"/>
                      <a:pt x="0" y="187"/>
                      <a:pt x="7" y="194"/>
                    </a:cubicBezTo>
                    <a:lnTo>
                      <a:pt x="14" y="194"/>
                    </a:lnTo>
                    <a:cubicBezTo>
                      <a:pt x="21" y="194"/>
                      <a:pt x="27" y="194"/>
                      <a:pt x="27" y="194"/>
                    </a:cubicBezTo>
                    <a:cubicBezTo>
                      <a:pt x="161" y="20"/>
                      <a:pt x="161" y="20"/>
                      <a:pt x="161" y="20"/>
                    </a:cubicBezTo>
                    <a:cubicBezTo>
                      <a:pt x="168" y="20"/>
                      <a:pt x="168" y="6"/>
                      <a:pt x="161" y="0"/>
                    </a:cubicBezTo>
                    <a:cubicBezTo>
                      <a:pt x="155" y="0"/>
                      <a:pt x="148" y="0"/>
                      <a:pt x="141" y="6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90">
                  <a:solidFill>
                    <a:srgbClr val="000000"/>
                  </a:solidFill>
                  <a:latin typeface="Century Gothic" panose="020B0502020202020204" pitchFamily="34" charset="0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" name="Google Shape;4145;p42">
                <a:extLst>
                  <a:ext uri="{FF2B5EF4-FFF2-40B4-BE49-F238E27FC236}">
                    <a16:creationId xmlns:a16="http://schemas.microsoft.com/office/drawing/2014/main" id="{D4FD9F4B-412F-4AE5-A29E-28B5F144160B}"/>
                  </a:ext>
                </a:extLst>
              </p:cNvPr>
              <p:cNvSpPr/>
              <p:nvPr/>
            </p:nvSpPr>
            <p:spPr>
              <a:xfrm>
                <a:off x="1984572" y="3768807"/>
                <a:ext cx="61661" cy="58328"/>
              </a:xfrm>
              <a:custGeom>
                <a:avLst/>
                <a:gdLst/>
                <a:ahLst/>
                <a:cxnLst/>
                <a:rect l="l" t="t" r="r" b="b"/>
                <a:pathLst>
                  <a:path w="162" h="155" extrusionOk="0">
                    <a:moveTo>
                      <a:pt x="27" y="6"/>
                    </a:moveTo>
                    <a:lnTo>
                      <a:pt x="27" y="6"/>
                    </a:lnTo>
                    <a:cubicBezTo>
                      <a:pt x="20" y="0"/>
                      <a:pt x="14" y="0"/>
                      <a:pt x="7" y="6"/>
                    </a:cubicBezTo>
                    <a:cubicBezTo>
                      <a:pt x="0" y="13"/>
                      <a:pt x="0" y="20"/>
                      <a:pt x="7" y="27"/>
                    </a:cubicBezTo>
                    <a:cubicBezTo>
                      <a:pt x="134" y="154"/>
                      <a:pt x="134" y="154"/>
                      <a:pt x="134" y="154"/>
                    </a:cubicBezTo>
                    <a:lnTo>
                      <a:pt x="141" y="154"/>
                    </a:lnTo>
                    <a:cubicBezTo>
                      <a:pt x="148" y="154"/>
                      <a:pt x="148" y="154"/>
                      <a:pt x="154" y="154"/>
                    </a:cubicBezTo>
                    <a:cubicBezTo>
                      <a:pt x="161" y="147"/>
                      <a:pt x="161" y="134"/>
                      <a:pt x="154" y="134"/>
                    </a:cubicBezTo>
                    <a:lnTo>
                      <a:pt x="27" y="6"/>
                    </a:lnTo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90">
                  <a:solidFill>
                    <a:srgbClr val="000000"/>
                  </a:solidFill>
                  <a:latin typeface="Century Gothic" panose="020B0502020202020204" pitchFamily="34" charset="0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7" name="Textfeld 6">
            <a:extLst>
              <a:ext uri="{FF2B5EF4-FFF2-40B4-BE49-F238E27FC236}">
                <a16:creationId xmlns:a16="http://schemas.microsoft.com/office/drawing/2014/main" id="{7586AF2F-8680-417E-B8F2-C12201ABD9D9}"/>
              </a:ext>
            </a:extLst>
          </p:cNvPr>
          <p:cNvSpPr txBox="1"/>
          <p:nvPr/>
        </p:nvSpPr>
        <p:spPr>
          <a:xfrm>
            <a:off x="967367" y="5265251"/>
            <a:ext cx="19448891" cy="33239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200" b="1" dirty="0">
                <a:solidFill>
                  <a:srgbClr val="007C85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Forschungsfragen</a:t>
            </a:r>
            <a:r>
              <a:rPr lang="en-US" sz="4200" b="1" dirty="0">
                <a:solidFill>
                  <a:srgbClr val="007E7D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:</a:t>
            </a:r>
          </a:p>
          <a:p>
            <a:endParaRPr lang="en-US" sz="4200" b="1" dirty="0">
              <a:solidFill>
                <a:srgbClr val="007C85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endParaRPr lang="en-US" sz="4200" b="1" dirty="0">
              <a:solidFill>
                <a:srgbClr val="007C85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endParaRPr lang="en-US" sz="4200" b="1" dirty="0">
              <a:solidFill>
                <a:srgbClr val="007C85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endParaRPr lang="en-US" sz="4200" b="1" dirty="0">
              <a:solidFill>
                <a:srgbClr val="007C85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Grafik 15" descr="Fragezeichen">
            <a:extLst>
              <a:ext uri="{FF2B5EF4-FFF2-40B4-BE49-F238E27FC236}">
                <a16:creationId xmlns:a16="http://schemas.microsoft.com/office/drawing/2014/main" id="{16468DCD-F638-4F16-93E0-83AA17EEAA7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8391" y="6188832"/>
            <a:ext cx="2081206" cy="2081206"/>
          </a:xfrm>
          <a:prstGeom prst="rect">
            <a:avLst/>
          </a:prstGeom>
        </p:spPr>
      </p:pic>
      <p:sp>
        <p:nvSpPr>
          <p:cNvPr id="37" name="Textfeld 36">
            <a:extLst>
              <a:ext uri="{FF2B5EF4-FFF2-40B4-BE49-F238E27FC236}">
                <a16:creationId xmlns:a16="http://schemas.microsoft.com/office/drawing/2014/main" id="{41BA69E5-803E-4FFA-83DD-304B041D2558}"/>
              </a:ext>
            </a:extLst>
          </p:cNvPr>
          <p:cNvSpPr txBox="1"/>
          <p:nvPr/>
        </p:nvSpPr>
        <p:spPr>
          <a:xfrm>
            <a:off x="2692949" y="5994940"/>
            <a:ext cx="81072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>
                <a:latin typeface="Century Gothic" panose="020B0502020202020204" pitchFamily="34" charset="0"/>
              </a:rPr>
              <a:t>Frage 1 (danach zentrieren zu Fragezeichen)</a:t>
            </a:r>
            <a:endParaRPr lang="de-AT" sz="5400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8" name="Grafik 37" descr="Fragezeichen">
            <a:extLst>
              <a:ext uri="{FF2B5EF4-FFF2-40B4-BE49-F238E27FC236}">
                <a16:creationId xmlns:a16="http://schemas.microsoft.com/office/drawing/2014/main" id="{0EE7B1C3-6712-411D-950B-48BC6C27BD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581099" y="6188832"/>
            <a:ext cx="2081206" cy="2081206"/>
          </a:xfrm>
          <a:prstGeom prst="rect">
            <a:avLst/>
          </a:prstGeom>
        </p:spPr>
      </p:pic>
      <p:sp>
        <p:nvSpPr>
          <p:cNvPr id="39" name="Textfeld 38">
            <a:extLst>
              <a:ext uri="{FF2B5EF4-FFF2-40B4-BE49-F238E27FC236}">
                <a16:creationId xmlns:a16="http://schemas.microsoft.com/office/drawing/2014/main" id="{E44E742A-A88F-44EC-84F3-6521F38C8034}"/>
              </a:ext>
            </a:extLst>
          </p:cNvPr>
          <p:cNvSpPr txBox="1"/>
          <p:nvPr/>
        </p:nvSpPr>
        <p:spPr>
          <a:xfrm>
            <a:off x="12351433" y="6198141"/>
            <a:ext cx="787736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>
                <a:latin typeface="Century Gothic" panose="020B0502020202020204" pitchFamily="34" charset="0"/>
              </a:rPr>
              <a:t>Frage 2 (danach zentrieren zu Fragezeichen)</a:t>
            </a:r>
            <a:endParaRPr lang="de-AT" sz="3200" dirty="0">
              <a:latin typeface="Century Gothic" panose="020B0502020202020204" pitchFamily="34" charset="0"/>
            </a:endParaRP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A096C3F7-DF23-4598-9DED-5FD23D751E5B}"/>
              </a:ext>
            </a:extLst>
          </p:cNvPr>
          <p:cNvSpPr txBox="1"/>
          <p:nvPr/>
        </p:nvSpPr>
        <p:spPr>
          <a:xfrm>
            <a:off x="944829" y="9033047"/>
            <a:ext cx="9468000" cy="7971413"/>
          </a:xfrm>
          <a:prstGeom prst="rect">
            <a:avLst/>
          </a:prstGeom>
          <a:noFill/>
          <a:ln w="12700">
            <a:solidFill>
              <a:srgbClr val="6BA743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AT" sz="3600" b="1" dirty="0">
                <a:solidFill>
                  <a:srgbClr val="6BA743"/>
                </a:solidFill>
                <a:latin typeface="Century Gothic" panose="020B0502020202020204" pitchFamily="34" charset="0"/>
              </a:rPr>
              <a:t>Motivation und Problemstellung</a:t>
            </a:r>
          </a:p>
          <a:p>
            <a:r>
              <a:rPr lang="de-AT" sz="2800" dirty="0">
                <a:latin typeface="Century Gothic" panose="020B0502020202020204" pitchFamily="34" charset="0"/>
              </a:rPr>
              <a:t>	</a:t>
            </a:r>
          </a:p>
          <a:p>
            <a:r>
              <a:rPr lang="de-AT" sz="2800" dirty="0">
                <a:latin typeface="Century Gothic" panose="020B0502020202020204" pitchFamily="34" charset="0"/>
              </a:rPr>
              <a:t>			</a:t>
            </a: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D25D0487-1145-4C2E-B4AB-11CD8225C24B}"/>
              </a:ext>
            </a:extLst>
          </p:cNvPr>
          <p:cNvSpPr txBox="1"/>
          <p:nvPr/>
        </p:nvSpPr>
        <p:spPr>
          <a:xfrm>
            <a:off x="944829" y="17210478"/>
            <a:ext cx="9468001" cy="3724096"/>
          </a:xfrm>
          <a:prstGeom prst="rect">
            <a:avLst/>
          </a:prstGeom>
          <a:noFill/>
          <a:ln w="12700">
            <a:solidFill>
              <a:srgbClr val="6BA743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AT" sz="3600" b="1" dirty="0">
                <a:solidFill>
                  <a:srgbClr val="6BA743"/>
                </a:solidFill>
                <a:latin typeface="Century Gothic" panose="020B0502020202020204" pitchFamily="34" charset="0"/>
              </a:rPr>
              <a:t>Forschungsmethodik</a:t>
            </a:r>
            <a:endParaRPr lang="de-AT" sz="2800" b="1" dirty="0">
              <a:solidFill>
                <a:srgbClr val="6BA743"/>
              </a:solidFill>
              <a:latin typeface="Century Gothic" panose="020B0502020202020204" pitchFamily="34" charset="0"/>
            </a:endParaRPr>
          </a:p>
          <a:p>
            <a:endParaRPr lang="de-AT" sz="2000" dirty="0">
              <a:latin typeface="Century Gothic" panose="020B0502020202020204" pitchFamily="34" charset="0"/>
            </a:endParaRPr>
          </a:p>
          <a:p>
            <a:pPr marL="457200" indent="-457200">
              <a:spcBef>
                <a:spcPts val="300"/>
              </a:spcBef>
              <a:spcAft>
                <a:spcPts val="300"/>
              </a:spcAft>
              <a:buClr>
                <a:srgbClr val="007E7D"/>
              </a:buClr>
              <a:buFont typeface="Arial" panose="020B0604020202020204" pitchFamily="34" charset="0"/>
              <a:buChar char="•"/>
            </a:pPr>
            <a:r>
              <a:rPr lang="de-AT" sz="2800" dirty="0">
                <a:latin typeface="Century Gothic" panose="020B0502020202020204" pitchFamily="34" charset="0"/>
              </a:rPr>
              <a:t>Explorative Literaturrecherche</a:t>
            </a:r>
          </a:p>
          <a:p>
            <a:pPr marL="457200" indent="-457200">
              <a:spcBef>
                <a:spcPts val="300"/>
              </a:spcBef>
              <a:spcAft>
                <a:spcPts val="300"/>
              </a:spcAft>
              <a:buClr>
                <a:srgbClr val="007E7D"/>
              </a:buClr>
              <a:buFont typeface="Arial" panose="020B0604020202020204" pitchFamily="34" charset="0"/>
              <a:buChar char="•"/>
            </a:pPr>
            <a:r>
              <a:rPr lang="de-AT" sz="2800" dirty="0">
                <a:latin typeface="Century Gothic" panose="020B0502020202020204" pitchFamily="34" charset="0"/>
              </a:rPr>
              <a:t>Systematische Literaturrecherche</a:t>
            </a:r>
          </a:p>
          <a:p>
            <a:pPr marL="457200" indent="-457200">
              <a:spcBef>
                <a:spcPts val="300"/>
              </a:spcBef>
              <a:spcAft>
                <a:spcPts val="300"/>
              </a:spcAft>
              <a:buClr>
                <a:srgbClr val="007E7D"/>
              </a:buClr>
              <a:buFont typeface="Arial" panose="020B0604020202020204" pitchFamily="34" charset="0"/>
              <a:buChar char="•"/>
            </a:pPr>
            <a:r>
              <a:rPr lang="de-AT" sz="2800" dirty="0">
                <a:latin typeface="Century Gothic" panose="020B0502020202020204" pitchFamily="34" charset="0"/>
              </a:rPr>
              <a:t>Experteninterviews</a:t>
            </a:r>
          </a:p>
          <a:p>
            <a:pPr marL="457200" indent="-457200">
              <a:spcBef>
                <a:spcPts val="300"/>
              </a:spcBef>
              <a:spcAft>
                <a:spcPts val="300"/>
              </a:spcAft>
              <a:buClr>
                <a:srgbClr val="007E7D"/>
              </a:buClr>
              <a:buFont typeface="Arial" panose="020B0604020202020204" pitchFamily="34" charset="0"/>
              <a:buChar char="•"/>
            </a:pPr>
            <a:r>
              <a:rPr lang="de-AT" sz="2800" dirty="0">
                <a:latin typeface="Century Gothic" panose="020B0502020202020204" pitchFamily="34" charset="0"/>
              </a:rPr>
              <a:t>Simulation</a:t>
            </a:r>
          </a:p>
          <a:p>
            <a:pPr>
              <a:buClr>
                <a:srgbClr val="007E7D"/>
              </a:buClr>
            </a:pPr>
            <a:endParaRPr lang="de-AT" sz="2400" dirty="0">
              <a:latin typeface="Century Gothic" panose="020B0502020202020204" pitchFamily="34" charset="0"/>
            </a:endParaRPr>
          </a:p>
          <a:p>
            <a:pPr>
              <a:buClr>
                <a:srgbClr val="007E7D"/>
              </a:buClr>
            </a:pPr>
            <a:endParaRPr lang="de-AT" sz="2400" dirty="0">
              <a:latin typeface="Century Gothic" panose="020B0502020202020204" pitchFamily="34" charset="0"/>
            </a:endParaRP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F2597E80-4A40-4BD4-8928-8B03BF13F925}"/>
              </a:ext>
            </a:extLst>
          </p:cNvPr>
          <p:cNvSpPr txBox="1"/>
          <p:nvPr/>
        </p:nvSpPr>
        <p:spPr>
          <a:xfrm>
            <a:off x="968394" y="21307403"/>
            <a:ext cx="19446837" cy="4093428"/>
          </a:xfrm>
          <a:prstGeom prst="rect">
            <a:avLst/>
          </a:prstGeom>
          <a:noFill/>
          <a:ln w="12700">
            <a:solidFill>
              <a:srgbClr val="6BA743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AT" sz="3600" b="1" dirty="0">
                <a:solidFill>
                  <a:srgbClr val="6BA743"/>
                </a:solidFill>
                <a:latin typeface="Century Gothic" panose="020B0502020202020204" pitchFamily="34" charset="0"/>
              </a:rPr>
              <a:t>Implikationen und Ausblick</a:t>
            </a:r>
            <a:endParaRPr lang="de-AT" sz="2800" b="1" dirty="0">
              <a:solidFill>
                <a:srgbClr val="6BA743"/>
              </a:solidFill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</p:txBody>
      </p:sp>
      <p:cxnSp>
        <p:nvCxnSpPr>
          <p:cNvPr id="45" name="Gerader Verbinder 44">
            <a:extLst>
              <a:ext uri="{FF2B5EF4-FFF2-40B4-BE49-F238E27FC236}">
                <a16:creationId xmlns:a16="http://schemas.microsoft.com/office/drawing/2014/main" id="{6965C721-8399-40A8-A04F-E140093918C8}"/>
              </a:ext>
            </a:extLst>
          </p:cNvPr>
          <p:cNvCxnSpPr>
            <a:cxnSpLocks/>
            <a:endCxn id="44" idx="2"/>
          </p:cNvCxnSpPr>
          <p:nvPr/>
        </p:nvCxnSpPr>
        <p:spPr>
          <a:xfrm>
            <a:off x="10691810" y="22045988"/>
            <a:ext cx="3" cy="3354843"/>
          </a:xfrm>
          <a:prstGeom prst="line">
            <a:avLst/>
          </a:prstGeom>
          <a:ln w="190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" name="Grafik 48" descr="Abschlusshut">
            <a:extLst>
              <a:ext uri="{FF2B5EF4-FFF2-40B4-BE49-F238E27FC236}">
                <a16:creationId xmlns:a16="http://schemas.microsoft.com/office/drawing/2014/main" id="{43767C08-D2E0-4BD6-9BDD-0B0AF47BFEA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56850" y="21316988"/>
            <a:ext cx="1458000" cy="1458000"/>
          </a:xfrm>
          <a:prstGeom prst="rect">
            <a:avLst/>
          </a:prstGeom>
        </p:spPr>
      </p:pic>
      <p:pic>
        <p:nvPicPr>
          <p:cNvPr id="51" name="Grafik 50" descr="Fabrik">
            <a:extLst>
              <a:ext uri="{FF2B5EF4-FFF2-40B4-BE49-F238E27FC236}">
                <a16:creationId xmlns:a16="http://schemas.microsoft.com/office/drawing/2014/main" id="{B2365FCB-69E9-4E72-A04D-D87DC8D4109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8944311" y="21316988"/>
            <a:ext cx="1459282" cy="1459282"/>
          </a:xfrm>
          <a:prstGeom prst="rect">
            <a:avLst/>
          </a:prstGeom>
        </p:spPr>
      </p:pic>
      <p:sp>
        <p:nvSpPr>
          <p:cNvPr id="52" name="Textfeld 51">
            <a:extLst>
              <a:ext uri="{FF2B5EF4-FFF2-40B4-BE49-F238E27FC236}">
                <a16:creationId xmlns:a16="http://schemas.microsoft.com/office/drawing/2014/main" id="{29559E85-2AAE-4038-A23B-55F128BEB216}"/>
              </a:ext>
            </a:extLst>
          </p:cNvPr>
          <p:cNvSpPr txBox="1"/>
          <p:nvPr/>
        </p:nvSpPr>
        <p:spPr>
          <a:xfrm>
            <a:off x="2414849" y="22077758"/>
            <a:ext cx="7822209" cy="310854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6BA743"/>
              </a:buClr>
              <a:buFont typeface="Century Gothic" panose="020B0502020202020204" pitchFamily="34" charset="0"/>
              <a:buChar char="→"/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1</a:t>
            </a:r>
          </a:p>
          <a:p>
            <a:pPr marL="457200" indent="-457200">
              <a:buClr>
                <a:srgbClr val="6BA743"/>
              </a:buClr>
              <a:buFont typeface="Century Gothic" panose="020B0502020202020204" pitchFamily="34" charset="0"/>
              <a:buChar char="→"/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2</a:t>
            </a:r>
          </a:p>
          <a:p>
            <a:pPr marL="457200" indent="-457200">
              <a:buClr>
                <a:srgbClr val="6BA743"/>
              </a:buClr>
              <a:buFont typeface="Century Gothic" panose="020B0502020202020204" pitchFamily="34" charset="0"/>
              <a:buChar char="→"/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3</a:t>
            </a:r>
          </a:p>
          <a:p>
            <a:pPr marL="457200" indent="-457200">
              <a:buClr>
                <a:srgbClr val="6BA743"/>
              </a:buClr>
              <a:buFont typeface="Century Gothic" panose="020B0502020202020204" pitchFamily="34" charset="0"/>
              <a:buChar char="→"/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4</a:t>
            </a:r>
          </a:p>
          <a:p>
            <a:pPr marL="457200" indent="-457200">
              <a:buClr>
                <a:srgbClr val="6BA743"/>
              </a:buClr>
              <a:buFont typeface="Century Gothic" panose="020B0502020202020204" pitchFamily="34" charset="0"/>
              <a:buChar char="→"/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5</a:t>
            </a:r>
          </a:p>
          <a:p>
            <a:pPr marL="457200" indent="-457200">
              <a:buClr>
                <a:srgbClr val="6BA743"/>
              </a:buClr>
              <a:buFont typeface="Century Gothic" panose="020B0502020202020204" pitchFamily="34" charset="0"/>
              <a:buChar char="→"/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6</a:t>
            </a:r>
          </a:p>
          <a:p>
            <a:pPr marL="457200" indent="-457200">
              <a:buClr>
                <a:srgbClr val="6BA743"/>
              </a:buClr>
              <a:buFont typeface="Century Gothic" panose="020B0502020202020204" pitchFamily="34" charset="0"/>
              <a:buChar char="→"/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53" name="Textfeld 52">
            <a:extLst>
              <a:ext uri="{FF2B5EF4-FFF2-40B4-BE49-F238E27FC236}">
                <a16:creationId xmlns:a16="http://schemas.microsoft.com/office/drawing/2014/main" id="{FDE1C793-1553-4DCF-8653-84C25FC6A1FE}"/>
              </a:ext>
            </a:extLst>
          </p:cNvPr>
          <p:cNvSpPr txBox="1"/>
          <p:nvPr/>
        </p:nvSpPr>
        <p:spPr>
          <a:xfrm>
            <a:off x="11110819" y="22077758"/>
            <a:ext cx="7822209" cy="310854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6BA743"/>
              </a:buClr>
              <a:buFont typeface="Century Gothic" panose="020B0502020202020204" pitchFamily="34" charset="0"/>
              <a:buChar char="→"/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1</a:t>
            </a:r>
          </a:p>
          <a:p>
            <a:pPr marL="457200" indent="-457200">
              <a:buClr>
                <a:srgbClr val="6BA743"/>
              </a:buClr>
              <a:buFont typeface="Century Gothic" panose="020B0502020202020204" pitchFamily="34" charset="0"/>
              <a:buChar char="→"/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2</a:t>
            </a:r>
          </a:p>
          <a:p>
            <a:pPr marL="457200" indent="-457200">
              <a:buClr>
                <a:srgbClr val="6BA743"/>
              </a:buClr>
              <a:buFont typeface="Century Gothic" panose="020B0502020202020204" pitchFamily="34" charset="0"/>
              <a:buChar char="→"/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3</a:t>
            </a:r>
          </a:p>
          <a:p>
            <a:pPr marL="457200" indent="-457200">
              <a:buClr>
                <a:srgbClr val="6BA743"/>
              </a:buClr>
              <a:buFont typeface="Century Gothic" panose="020B0502020202020204" pitchFamily="34" charset="0"/>
              <a:buChar char="→"/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4</a:t>
            </a:r>
          </a:p>
          <a:p>
            <a:pPr marL="457200" indent="-457200">
              <a:buClr>
                <a:srgbClr val="6BA743"/>
              </a:buClr>
              <a:buFont typeface="Century Gothic" panose="020B0502020202020204" pitchFamily="34" charset="0"/>
              <a:buChar char="→"/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5</a:t>
            </a:r>
          </a:p>
          <a:p>
            <a:pPr marL="457200" indent="-457200">
              <a:buClr>
                <a:srgbClr val="6BA743"/>
              </a:buClr>
              <a:buFont typeface="Century Gothic" panose="020B0502020202020204" pitchFamily="34" charset="0"/>
              <a:buChar char="→"/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6</a:t>
            </a:r>
          </a:p>
          <a:p>
            <a:pPr marL="457200" indent="-457200">
              <a:buClr>
                <a:srgbClr val="6BA743"/>
              </a:buClr>
              <a:buFont typeface="Century Gothic" panose="020B0502020202020204" pitchFamily="34" charset="0"/>
              <a:buChar char="→"/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067D2E06-9110-4973-AC93-BB1F16C36C93}"/>
              </a:ext>
            </a:extLst>
          </p:cNvPr>
          <p:cNvSpPr txBox="1"/>
          <p:nvPr/>
        </p:nvSpPr>
        <p:spPr>
          <a:xfrm>
            <a:off x="1347296" y="22572708"/>
            <a:ext cx="677108" cy="2708779"/>
          </a:xfrm>
          <a:prstGeom prst="rect">
            <a:avLst/>
          </a:prstGeom>
          <a:noFill/>
        </p:spPr>
        <p:txBody>
          <a:bodyPr vert="vert270" wrap="square" rtlCol="0" anchor="ctr">
            <a:spAutoFit/>
          </a:bodyPr>
          <a:lstStyle/>
          <a:p>
            <a:pPr algn="ctr"/>
            <a:r>
              <a:rPr lang="de-AT" sz="3200" dirty="0">
                <a:latin typeface="Century Gothic" panose="020B0502020202020204" pitchFamily="34" charset="0"/>
              </a:rPr>
              <a:t>Wissenschaft</a:t>
            </a:r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E1B8A225-98EA-4E73-9895-A3657E0079C0}"/>
              </a:ext>
            </a:extLst>
          </p:cNvPr>
          <p:cNvSpPr txBox="1"/>
          <p:nvPr/>
        </p:nvSpPr>
        <p:spPr>
          <a:xfrm>
            <a:off x="19335398" y="22572708"/>
            <a:ext cx="677108" cy="2708779"/>
          </a:xfrm>
          <a:prstGeom prst="rect">
            <a:avLst/>
          </a:prstGeom>
          <a:noFill/>
        </p:spPr>
        <p:txBody>
          <a:bodyPr vert="vert" wrap="square" rtlCol="0" anchor="ctr">
            <a:spAutoFit/>
          </a:bodyPr>
          <a:lstStyle/>
          <a:p>
            <a:pPr algn="ctr"/>
            <a:r>
              <a:rPr lang="de-AT" sz="3200" dirty="0">
                <a:latin typeface="Century Gothic" panose="020B0502020202020204" pitchFamily="34" charset="0"/>
              </a:rPr>
              <a:t>Wirtschaft</a:t>
            </a:r>
          </a:p>
        </p:txBody>
      </p:sp>
      <p:pic>
        <p:nvPicPr>
          <p:cNvPr id="4" name="Grafik 3" descr="Lupe">
            <a:extLst>
              <a:ext uri="{FF2B5EF4-FFF2-40B4-BE49-F238E27FC236}">
                <a16:creationId xmlns:a16="http://schemas.microsoft.com/office/drawing/2014/main" id="{9E2C62A5-ABCF-4FA1-866A-95A73C3678E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9137332" y="17423426"/>
            <a:ext cx="914400" cy="914400"/>
          </a:xfrm>
          <a:prstGeom prst="rect">
            <a:avLst/>
          </a:prstGeom>
        </p:spPr>
      </p:pic>
      <p:pic>
        <p:nvPicPr>
          <p:cNvPr id="9" name="Grafik 8" descr="Volltreffer">
            <a:extLst>
              <a:ext uri="{FF2B5EF4-FFF2-40B4-BE49-F238E27FC236}">
                <a16:creationId xmlns:a16="http://schemas.microsoft.com/office/drawing/2014/main" id="{02FC70F8-FE9D-4BAA-AED7-A3C38A6974F6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9314394" y="9116767"/>
            <a:ext cx="914400" cy="914400"/>
          </a:xfrm>
          <a:prstGeom prst="rect">
            <a:avLst/>
          </a:prstGeom>
        </p:spPr>
      </p:pic>
      <p:grpSp>
        <p:nvGrpSpPr>
          <p:cNvPr id="106" name="Gruppieren 105">
            <a:extLst>
              <a:ext uri="{FF2B5EF4-FFF2-40B4-BE49-F238E27FC236}">
                <a16:creationId xmlns:a16="http://schemas.microsoft.com/office/drawing/2014/main" id="{03960677-317B-4CD4-8C5B-362C6D4D15BE}"/>
              </a:ext>
            </a:extLst>
          </p:cNvPr>
          <p:cNvGrpSpPr/>
          <p:nvPr/>
        </p:nvGrpSpPr>
        <p:grpSpPr>
          <a:xfrm>
            <a:off x="-1" y="3011"/>
            <a:ext cx="21383626" cy="2334310"/>
            <a:chOff x="-1" y="3011"/>
            <a:chExt cx="21383626" cy="2334310"/>
          </a:xfrm>
        </p:grpSpPr>
        <p:pic>
          <p:nvPicPr>
            <p:cNvPr id="107" name="Grafik 106">
              <a:extLst>
                <a:ext uri="{FF2B5EF4-FFF2-40B4-BE49-F238E27FC236}">
                  <a16:creationId xmlns:a16="http://schemas.microsoft.com/office/drawing/2014/main" id="{D58BA0CD-5726-4854-AE66-9B350AC2A9D5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3011"/>
              <a:ext cx="21383625" cy="2334310"/>
            </a:xfrm>
            <a:prstGeom prst="rect">
              <a:avLst/>
            </a:prstGeom>
          </p:spPr>
        </p:pic>
        <p:sp>
          <p:nvSpPr>
            <p:cNvPr id="108" name="Textfeld 107">
              <a:extLst>
                <a:ext uri="{FF2B5EF4-FFF2-40B4-BE49-F238E27FC236}">
                  <a16:creationId xmlns:a16="http://schemas.microsoft.com/office/drawing/2014/main" id="{B37D2EE0-0F73-4997-9A91-32928D14610B}"/>
                </a:ext>
              </a:extLst>
            </p:cNvPr>
            <p:cNvSpPr txBox="1"/>
            <p:nvPr/>
          </p:nvSpPr>
          <p:spPr>
            <a:xfrm>
              <a:off x="-1" y="606056"/>
              <a:ext cx="8887768" cy="553998"/>
            </a:xfrm>
            <a:prstGeom prst="rect">
              <a:avLst/>
            </a:prstGeom>
            <a:solidFill>
              <a:srgbClr val="007C84"/>
            </a:solidFill>
            <a:ln>
              <a:solidFill>
                <a:srgbClr val="007C85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AT" sz="3000" b="1" dirty="0">
                  <a:solidFill>
                    <a:schemeClr val="bg1"/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  <a:t>Masterarbeit am Lehrstuhl für Industrielogistik</a:t>
              </a:r>
            </a:p>
          </p:txBody>
        </p:sp>
        <p:sp>
          <p:nvSpPr>
            <p:cNvPr id="109" name="Textfeld 108">
              <a:extLst>
                <a:ext uri="{FF2B5EF4-FFF2-40B4-BE49-F238E27FC236}">
                  <a16:creationId xmlns:a16="http://schemas.microsoft.com/office/drawing/2014/main" id="{4B6A656C-ABDC-4B16-B235-8BB1C2984B65}"/>
                </a:ext>
              </a:extLst>
            </p:cNvPr>
            <p:cNvSpPr txBox="1"/>
            <p:nvPr/>
          </p:nvSpPr>
          <p:spPr>
            <a:xfrm>
              <a:off x="12454933" y="531906"/>
              <a:ext cx="8928692" cy="694800"/>
            </a:xfrm>
            <a:prstGeom prst="rect">
              <a:avLst/>
            </a:prstGeom>
            <a:solidFill>
              <a:srgbClr val="6BA743"/>
            </a:solidFill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AT" sz="3000" b="1" dirty="0">
                  <a:solidFill>
                    <a:schemeClr val="bg1"/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  <a:t>Im Strategiefeld: Green </a:t>
              </a:r>
              <a:r>
                <a:rPr lang="de-AT" sz="3000" b="1" dirty="0" err="1">
                  <a:solidFill>
                    <a:schemeClr val="bg1"/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  <a:t>Logistics</a:t>
              </a:r>
              <a:endParaRPr lang="de-AT" sz="3000" b="1" dirty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57" name="Grafik 56">
            <a:extLst>
              <a:ext uri="{FF2B5EF4-FFF2-40B4-BE49-F238E27FC236}">
                <a16:creationId xmlns:a16="http://schemas.microsoft.com/office/drawing/2014/main" id="{74C3B889-B756-41B2-B947-3E8CB2E2D514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5"/>
              </a:ext>
            </a:extLst>
          </a:blip>
          <a:stretch>
            <a:fillRect/>
          </a:stretch>
        </p:blipFill>
        <p:spPr>
          <a:xfrm>
            <a:off x="956850" y="25737499"/>
            <a:ext cx="3541916" cy="3830847"/>
          </a:xfrm>
          <a:prstGeom prst="rect">
            <a:avLst/>
          </a:prstGeom>
        </p:spPr>
      </p:pic>
      <p:sp>
        <p:nvSpPr>
          <p:cNvPr id="46" name="Textfeld 45">
            <a:extLst>
              <a:ext uri="{FF2B5EF4-FFF2-40B4-BE49-F238E27FC236}">
                <a16:creationId xmlns:a16="http://schemas.microsoft.com/office/drawing/2014/main" id="{2B5AD7C4-BE20-4B8B-8DA2-6FF22FAF42C7}"/>
              </a:ext>
            </a:extLst>
          </p:cNvPr>
          <p:cNvSpPr txBox="1"/>
          <p:nvPr/>
        </p:nvSpPr>
        <p:spPr>
          <a:xfrm>
            <a:off x="11266233" y="25811898"/>
            <a:ext cx="8981946" cy="697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AT" sz="3000" dirty="0">
                <a:latin typeface="Century Gothic" panose="020B0502020202020204" pitchFamily="34" charset="0"/>
                <a:cs typeface="Arial" panose="020B0604020202020204" pitchFamily="34" charset="0"/>
              </a:rPr>
              <a:t>Strategiefelder des Lehrstuhls für Industrielogistik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19E7C435-CCF9-5520-E5AE-F6E84AE90268}"/>
              </a:ext>
            </a:extLst>
          </p:cNvPr>
          <p:cNvSpPr txBox="1"/>
          <p:nvPr/>
        </p:nvSpPr>
        <p:spPr>
          <a:xfrm>
            <a:off x="10970796" y="9023621"/>
            <a:ext cx="9468000" cy="11849398"/>
          </a:xfrm>
          <a:prstGeom prst="rect">
            <a:avLst/>
          </a:prstGeom>
          <a:noFill/>
          <a:ln w="12700">
            <a:solidFill>
              <a:srgbClr val="6BA743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AT" sz="3600" b="1" dirty="0">
                <a:solidFill>
                  <a:srgbClr val="6BA743"/>
                </a:solidFill>
                <a:latin typeface="Century Gothic" panose="020B0502020202020204" pitchFamily="34" charset="0"/>
              </a:rPr>
              <a:t>Ergebnisse</a:t>
            </a:r>
            <a:endParaRPr lang="de-AT" sz="2800" b="1" dirty="0">
              <a:solidFill>
                <a:srgbClr val="6BA743"/>
              </a:solidFill>
              <a:latin typeface="Century Gothic" panose="020B0502020202020204" pitchFamily="34" charset="0"/>
            </a:endParaRPr>
          </a:p>
          <a:p>
            <a:endParaRPr lang="de-AT" sz="2800" dirty="0">
              <a:solidFill>
                <a:srgbClr val="6BA743"/>
              </a:solidFill>
              <a:latin typeface="Century Gothic" panose="020B0502020202020204" pitchFamily="34" charset="0"/>
            </a:endParaRPr>
          </a:p>
          <a:p>
            <a:endParaRPr lang="de-AT" sz="2800" dirty="0">
              <a:solidFill>
                <a:srgbClr val="6BA743"/>
              </a:solidFill>
              <a:latin typeface="Century Gothic" panose="020B0502020202020204" pitchFamily="34" charset="0"/>
            </a:endParaRPr>
          </a:p>
          <a:p>
            <a:endParaRPr lang="de-AT" sz="2800" dirty="0">
              <a:solidFill>
                <a:srgbClr val="6BA743"/>
              </a:solidFill>
              <a:latin typeface="Century Gothic" panose="020B0502020202020204" pitchFamily="34" charset="0"/>
            </a:endParaRPr>
          </a:p>
          <a:p>
            <a:endParaRPr lang="de-AT" sz="2800" dirty="0">
              <a:solidFill>
                <a:srgbClr val="6BA743"/>
              </a:solidFill>
              <a:latin typeface="Century Gothic" panose="020B0502020202020204" pitchFamily="34" charset="0"/>
            </a:endParaRPr>
          </a:p>
          <a:p>
            <a:endParaRPr lang="de-AT" sz="2800" dirty="0">
              <a:solidFill>
                <a:srgbClr val="6BA743"/>
              </a:solidFill>
              <a:latin typeface="Century Gothic" panose="020B0502020202020204" pitchFamily="34" charset="0"/>
            </a:endParaRPr>
          </a:p>
          <a:p>
            <a:endParaRPr lang="de-AT" sz="2800" dirty="0">
              <a:solidFill>
                <a:srgbClr val="6BA743"/>
              </a:solidFill>
              <a:latin typeface="Century Gothic" panose="020B0502020202020204" pitchFamily="34" charset="0"/>
            </a:endParaRPr>
          </a:p>
          <a:p>
            <a:endParaRPr lang="de-AT" sz="2800" dirty="0">
              <a:solidFill>
                <a:srgbClr val="6BA743"/>
              </a:solidFill>
              <a:latin typeface="Century Gothic" panose="020B0502020202020204" pitchFamily="34" charset="0"/>
            </a:endParaRPr>
          </a:p>
          <a:p>
            <a:endParaRPr lang="de-AT" sz="2800" dirty="0">
              <a:solidFill>
                <a:srgbClr val="6BA743"/>
              </a:solidFill>
              <a:latin typeface="Century Gothic" panose="020B0502020202020204" pitchFamily="34" charset="0"/>
            </a:endParaRPr>
          </a:p>
          <a:p>
            <a:endParaRPr lang="de-AT" sz="2800" dirty="0">
              <a:solidFill>
                <a:srgbClr val="6BA743"/>
              </a:solidFill>
              <a:latin typeface="Century Gothic" panose="020B0502020202020204" pitchFamily="34" charset="0"/>
            </a:endParaRPr>
          </a:p>
          <a:p>
            <a:endParaRPr lang="de-AT" sz="2800" dirty="0">
              <a:solidFill>
                <a:srgbClr val="6BA743"/>
              </a:solidFill>
              <a:latin typeface="Century Gothic" panose="020B0502020202020204" pitchFamily="34" charset="0"/>
            </a:endParaRPr>
          </a:p>
          <a:p>
            <a:endParaRPr lang="de-AT" sz="2800" dirty="0">
              <a:solidFill>
                <a:srgbClr val="6BA743"/>
              </a:solidFill>
              <a:latin typeface="Century Gothic" panose="020B0502020202020204" pitchFamily="34" charset="0"/>
            </a:endParaRPr>
          </a:p>
          <a:p>
            <a:endParaRPr lang="de-AT" sz="2800" dirty="0">
              <a:solidFill>
                <a:srgbClr val="6BA743"/>
              </a:solidFill>
              <a:latin typeface="Century Gothic" panose="020B0502020202020204" pitchFamily="34" charset="0"/>
            </a:endParaRPr>
          </a:p>
          <a:p>
            <a:endParaRPr lang="de-AT" sz="2800" dirty="0">
              <a:solidFill>
                <a:srgbClr val="6BA743"/>
              </a:solidFill>
              <a:latin typeface="Century Gothic" panose="020B0502020202020204" pitchFamily="34" charset="0"/>
            </a:endParaRPr>
          </a:p>
          <a:p>
            <a:endParaRPr lang="de-AT" sz="2800" dirty="0">
              <a:solidFill>
                <a:srgbClr val="6BA743"/>
              </a:solidFill>
              <a:latin typeface="Century Gothic" panose="020B0502020202020204" pitchFamily="34" charset="0"/>
            </a:endParaRPr>
          </a:p>
          <a:p>
            <a:endParaRPr lang="de-AT" sz="2800" dirty="0">
              <a:solidFill>
                <a:srgbClr val="6BA743"/>
              </a:solidFill>
              <a:latin typeface="Century Gothic" panose="020B0502020202020204" pitchFamily="34" charset="0"/>
            </a:endParaRPr>
          </a:p>
          <a:p>
            <a:endParaRPr lang="de-AT" sz="2800" dirty="0">
              <a:solidFill>
                <a:srgbClr val="6BA743"/>
              </a:solidFill>
              <a:latin typeface="Century Gothic" panose="020B0502020202020204" pitchFamily="34" charset="0"/>
            </a:endParaRPr>
          </a:p>
          <a:p>
            <a:endParaRPr lang="de-AT" sz="2800" dirty="0">
              <a:solidFill>
                <a:srgbClr val="6BA743"/>
              </a:solidFill>
              <a:latin typeface="Century Gothic" panose="020B0502020202020204" pitchFamily="34" charset="0"/>
            </a:endParaRPr>
          </a:p>
          <a:p>
            <a:endParaRPr lang="de-AT" sz="2800" dirty="0">
              <a:solidFill>
                <a:srgbClr val="6BA743"/>
              </a:solidFill>
              <a:latin typeface="Century Gothic" panose="020B0502020202020204" pitchFamily="34" charset="0"/>
            </a:endParaRPr>
          </a:p>
          <a:p>
            <a:endParaRPr lang="de-AT" sz="2800" dirty="0">
              <a:solidFill>
                <a:srgbClr val="6BA743"/>
              </a:solidFill>
              <a:latin typeface="Century Gothic" panose="020B0502020202020204" pitchFamily="34" charset="0"/>
            </a:endParaRPr>
          </a:p>
          <a:p>
            <a:endParaRPr lang="de-AT" sz="2800" dirty="0">
              <a:solidFill>
                <a:srgbClr val="6BA743"/>
              </a:solidFill>
              <a:latin typeface="Century Gothic" panose="020B0502020202020204" pitchFamily="34" charset="0"/>
            </a:endParaRPr>
          </a:p>
          <a:p>
            <a:endParaRPr lang="de-AT" sz="2800" dirty="0">
              <a:solidFill>
                <a:srgbClr val="6BA743"/>
              </a:solidFill>
              <a:latin typeface="Century Gothic" panose="020B0502020202020204" pitchFamily="34" charset="0"/>
            </a:endParaRPr>
          </a:p>
          <a:p>
            <a:endParaRPr lang="de-AT" sz="2800" dirty="0">
              <a:solidFill>
                <a:srgbClr val="6BA743"/>
              </a:solidFill>
              <a:latin typeface="Century Gothic" panose="020B0502020202020204" pitchFamily="34" charset="0"/>
            </a:endParaRPr>
          </a:p>
          <a:p>
            <a:endParaRPr lang="de-AT" sz="2800" dirty="0">
              <a:solidFill>
                <a:srgbClr val="6BA743"/>
              </a:solidFill>
              <a:latin typeface="Century Gothic" panose="020B0502020202020204" pitchFamily="34" charset="0"/>
            </a:endParaRPr>
          </a:p>
          <a:p>
            <a:endParaRPr lang="de-AT" sz="2800" dirty="0">
              <a:solidFill>
                <a:srgbClr val="6BA743"/>
              </a:solidFill>
              <a:latin typeface="Century Gothic" panose="020B0502020202020204" pitchFamily="34" charset="0"/>
            </a:endParaRPr>
          </a:p>
          <a:p>
            <a:endParaRPr lang="de-AT" sz="2800" dirty="0">
              <a:solidFill>
                <a:srgbClr val="6BA743"/>
              </a:solidFill>
              <a:latin typeface="Century Gothic" panose="020B0502020202020204" pitchFamily="34" charset="0"/>
            </a:endParaRPr>
          </a:p>
          <a:p>
            <a:endParaRPr lang="de-AT" sz="2800" dirty="0">
              <a:solidFill>
                <a:srgbClr val="6BA743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9396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6F04708A-1220-4C0B-BD8D-14D7BABB3167}"/>
              </a:ext>
            </a:extLst>
          </p:cNvPr>
          <p:cNvCxnSpPr>
            <a:cxnSpLocks/>
          </p:cNvCxnSpPr>
          <p:nvPr/>
        </p:nvCxnSpPr>
        <p:spPr>
          <a:xfrm>
            <a:off x="-1" y="25606364"/>
            <a:ext cx="21383625" cy="0"/>
          </a:xfrm>
          <a:prstGeom prst="line">
            <a:avLst/>
          </a:prstGeom>
          <a:ln w="50800">
            <a:solidFill>
              <a:srgbClr val="007C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r Verbinder 19">
            <a:extLst>
              <a:ext uri="{FF2B5EF4-FFF2-40B4-BE49-F238E27FC236}">
                <a16:creationId xmlns:a16="http://schemas.microsoft.com/office/drawing/2014/main" id="{B4D1C6D3-7D8E-42A3-B01D-4C969732A51A}"/>
              </a:ext>
            </a:extLst>
          </p:cNvPr>
          <p:cNvCxnSpPr>
            <a:cxnSpLocks/>
          </p:cNvCxnSpPr>
          <p:nvPr/>
        </p:nvCxnSpPr>
        <p:spPr>
          <a:xfrm>
            <a:off x="10691810" y="25576540"/>
            <a:ext cx="0" cy="4668849"/>
          </a:xfrm>
          <a:prstGeom prst="line">
            <a:avLst/>
          </a:prstGeom>
          <a:ln w="50800">
            <a:solidFill>
              <a:srgbClr val="007C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Grafik 11">
            <a:extLst>
              <a:ext uri="{FF2B5EF4-FFF2-40B4-BE49-F238E27FC236}">
                <a16:creationId xmlns:a16="http://schemas.microsoft.com/office/drawing/2014/main" id="{F837122C-EC8E-E1AB-B84E-F627D9AD2C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0819" y="26729024"/>
            <a:ext cx="9292774" cy="3261763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7586AF2F-8680-417E-B8F2-C12201ABD9D9}"/>
              </a:ext>
            </a:extLst>
          </p:cNvPr>
          <p:cNvSpPr txBox="1"/>
          <p:nvPr/>
        </p:nvSpPr>
        <p:spPr>
          <a:xfrm>
            <a:off x="967367" y="5265251"/>
            <a:ext cx="19448891" cy="3323987"/>
          </a:xfrm>
          <a:prstGeom prst="rect">
            <a:avLst/>
          </a:prstGeom>
          <a:solidFill>
            <a:srgbClr val="C00000">
              <a:alpha val="20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200" b="1" dirty="0" err="1">
                <a:solidFill>
                  <a:srgbClr val="007C85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Forschungsfragen</a:t>
            </a:r>
            <a:r>
              <a:rPr lang="en-US" sz="4200" b="1" dirty="0">
                <a:solidFill>
                  <a:srgbClr val="007C85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:</a:t>
            </a:r>
          </a:p>
          <a:p>
            <a:endParaRPr lang="en-US" sz="4200" b="1" dirty="0">
              <a:solidFill>
                <a:srgbClr val="007C85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endParaRPr lang="en-US" sz="4200" b="1" dirty="0">
              <a:solidFill>
                <a:srgbClr val="007C85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endParaRPr lang="en-US" sz="4200" b="1" dirty="0">
              <a:solidFill>
                <a:srgbClr val="007C85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endParaRPr lang="en-US" sz="4200" b="1" dirty="0">
              <a:solidFill>
                <a:srgbClr val="007C85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Grafik 15" descr="Fragezeichen">
            <a:extLst>
              <a:ext uri="{FF2B5EF4-FFF2-40B4-BE49-F238E27FC236}">
                <a16:creationId xmlns:a16="http://schemas.microsoft.com/office/drawing/2014/main" id="{16468DCD-F638-4F16-93E0-83AA17EEAA7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8391" y="6188832"/>
            <a:ext cx="2081206" cy="2081206"/>
          </a:xfrm>
          <a:prstGeom prst="rect">
            <a:avLst/>
          </a:prstGeom>
        </p:spPr>
      </p:pic>
      <p:sp>
        <p:nvSpPr>
          <p:cNvPr id="37" name="Textfeld 36">
            <a:extLst>
              <a:ext uri="{FF2B5EF4-FFF2-40B4-BE49-F238E27FC236}">
                <a16:creationId xmlns:a16="http://schemas.microsoft.com/office/drawing/2014/main" id="{41BA69E5-803E-4FFA-83DD-304B041D2558}"/>
              </a:ext>
            </a:extLst>
          </p:cNvPr>
          <p:cNvSpPr txBox="1"/>
          <p:nvPr/>
        </p:nvSpPr>
        <p:spPr>
          <a:xfrm>
            <a:off x="2692949" y="5994940"/>
            <a:ext cx="81072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>
                <a:latin typeface="Century Gothic" panose="020B0502020202020204" pitchFamily="34" charset="0"/>
              </a:rPr>
              <a:t>Frage 1 (danach zentrieren zu Fragezeichen)</a:t>
            </a:r>
            <a:endParaRPr lang="de-AT" sz="5400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8" name="Grafik 37" descr="Fragezeichen">
            <a:extLst>
              <a:ext uri="{FF2B5EF4-FFF2-40B4-BE49-F238E27FC236}">
                <a16:creationId xmlns:a16="http://schemas.microsoft.com/office/drawing/2014/main" id="{0EE7B1C3-6712-411D-950B-48BC6C27BD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581099" y="6188832"/>
            <a:ext cx="2081206" cy="2081206"/>
          </a:xfrm>
          <a:prstGeom prst="rect">
            <a:avLst/>
          </a:prstGeom>
        </p:spPr>
      </p:pic>
      <p:sp>
        <p:nvSpPr>
          <p:cNvPr id="39" name="Textfeld 38">
            <a:extLst>
              <a:ext uri="{FF2B5EF4-FFF2-40B4-BE49-F238E27FC236}">
                <a16:creationId xmlns:a16="http://schemas.microsoft.com/office/drawing/2014/main" id="{E44E742A-A88F-44EC-84F3-6521F38C8034}"/>
              </a:ext>
            </a:extLst>
          </p:cNvPr>
          <p:cNvSpPr txBox="1"/>
          <p:nvPr/>
        </p:nvSpPr>
        <p:spPr>
          <a:xfrm>
            <a:off x="12351433" y="6198141"/>
            <a:ext cx="787736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>
                <a:latin typeface="Century Gothic" panose="020B0502020202020204" pitchFamily="34" charset="0"/>
              </a:rPr>
              <a:t>Frage 2 (danach zentrieren zu Fragezeichen)</a:t>
            </a:r>
            <a:endParaRPr lang="de-AT" sz="3200" dirty="0">
              <a:latin typeface="Century Gothic" panose="020B0502020202020204" pitchFamily="34" charset="0"/>
            </a:endParaRP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A096C3F7-DF23-4598-9DED-5FD23D751E5B}"/>
              </a:ext>
            </a:extLst>
          </p:cNvPr>
          <p:cNvSpPr txBox="1"/>
          <p:nvPr/>
        </p:nvSpPr>
        <p:spPr>
          <a:xfrm>
            <a:off x="940595" y="9023621"/>
            <a:ext cx="9468000" cy="7971413"/>
          </a:xfrm>
          <a:prstGeom prst="rect">
            <a:avLst/>
          </a:prstGeom>
          <a:noFill/>
          <a:ln w="127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AT" sz="36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Motivation und Problemstellung</a:t>
            </a:r>
          </a:p>
          <a:p>
            <a:r>
              <a:rPr lang="de-AT" sz="2800" dirty="0">
                <a:latin typeface="Century Gothic" panose="020B0502020202020204" pitchFamily="34" charset="0"/>
              </a:rPr>
              <a:t>	</a:t>
            </a:r>
          </a:p>
          <a:p>
            <a:r>
              <a:rPr lang="de-AT" sz="2800" dirty="0">
                <a:latin typeface="Century Gothic" panose="020B0502020202020204" pitchFamily="34" charset="0"/>
              </a:rPr>
              <a:t>			</a:t>
            </a: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D25D0487-1145-4C2E-B4AB-11CD8225C24B}"/>
              </a:ext>
            </a:extLst>
          </p:cNvPr>
          <p:cNvSpPr txBox="1"/>
          <p:nvPr/>
        </p:nvSpPr>
        <p:spPr>
          <a:xfrm>
            <a:off x="940595" y="17210478"/>
            <a:ext cx="9468000" cy="3662541"/>
          </a:xfrm>
          <a:prstGeom prst="rect">
            <a:avLst/>
          </a:prstGeom>
          <a:noFill/>
          <a:ln w="127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AT" sz="36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Forschungsmethodik</a:t>
            </a:r>
            <a:endParaRPr lang="de-AT" sz="28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pPr marL="457200" indent="-457200">
              <a:buClr>
                <a:srgbClr val="007E7D"/>
              </a:buClr>
              <a:buFont typeface="Arial" panose="020B0604020202020204" pitchFamily="34" charset="0"/>
              <a:buChar char="•"/>
            </a:pPr>
            <a:r>
              <a:rPr lang="de-AT" sz="2800" dirty="0">
                <a:latin typeface="Century Gothic" panose="020B0502020202020204" pitchFamily="34" charset="0"/>
              </a:rPr>
              <a:t>Explorative Literaturrecherche</a:t>
            </a:r>
          </a:p>
          <a:p>
            <a:pPr marL="457200" indent="-457200">
              <a:buClr>
                <a:srgbClr val="007E7D"/>
              </a:buClr>
              <a:buFont typeface="Arial" panose="020B0604020202020204" pitchFamily="34" charset="0"/>
              <a:buChar char="•"/>
            </a:pPr>
            <a:r>
              <a:rPr lang="de-AT" sz="2800" dirty="0">
                <a:latin typeface="Century Gothic" panose="020B0502020202020204" pitchFamily="34" charset="0"/>
              </a:rPr>
              <a:t>Systematische Literaturrecherche</a:t>
            </a:r>
          </a:p>
          <a:p>
            <a:pPr marL="457200" indent="-457200">
              <a:buClr>
                <a:srgbClr val="007E7D"/>
              </a:buClr>
              <a:buFont typeface="Arial" panose="020B0604020202020204" pitchFamily="34" charset="0"/>
              <a:buChar char="•"/>
            </a:pPr>
            <a:r>
              <a:rPr lang="de-AT" sz="2800" dirty="0">
                <a:latin typeface="Century Gothic" panose="020B0502020202020204" pitchFamily="34" charset="0"/>
              </a:rPr>
              <a:t>Experteninterviews</a:t>
            </a:r>
          </a:p>
          <a:p>
            <a:pPr marL="457200" indent="-457200">
              <a:buClr>
                <a:srgbClr val="007E7D"/>
              </a:buClr>
              <a:buFont typeface="Arial" panose="020B0604020202020204" pitchFamily="34" charset="0"/>
              <a:buChar char="•"/>
            </a:pPr>
            <a:r>
              <a:rPr lang="de-AT" sz="2800" dirty="0">
                <a:latin typeface="Century Gothic" panose="020B0502020202020204" pitchFamily="34" charset="0"/>
              </a:rPr>
              <a:t>Simulation</a:t>
            </a:r>
          </a:p>
          <a:p>
            <a:pPr marL="457200" indent="-457200">
              <a:buClr>
                <a:srgbClr val="007E7D"/>
              </a:buClr>
              <a:buFont typeface="Arial" panose="020B0604020202020204" pitchFamily="34" charset="0"/>
              <a:buChar char="•"/>
            </a:pPr>
            <a:endParaRPr lang="de-AT" sz="2800" dirty="0">
              <a:latin typeface="Century Gothic" panose="020B0502020202020204" pitchFamily="34" charset="0"/>
            </a:endParaRPr>
          </a:p>
          <a:p>
            <a:pPr marL="457200" indent="-457200">
              <a:buClr>
                <a:srgbClr val="007E7D"/>
              </a:buClr>
              <a:buFont typeface="Arial" panose="020B0604020202020204" pitchFamily="34" charset="0"/>
              <a:buChar char="•"/>
            </a:pPr>
            <a:endParaRPr lang="de-AT" sz="2800" dirty="0">
              <a:latin typeface="Century Gothic" panose="020B0502020202020204" pitchFamily="34" charset="0"/>
            </a:endParaRP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733A0555-7D07-46E5-AD4D-6364CDEF89EA}"/>
              </a:ext>
            </a:extLst>
          </p:cNvPr>
          <p:cNvSpPr txBox="1"/>
          <p:nvPr/>
        </p:nvSpPr>
        <p:spPr>
          <a:xfrm>
            <a:off x="10970796" y="9023621"/>
            <a:ext cx="9468000" cy="11849398"/>
          </a:xfrm>
          <a:prstGeom prst="rect">
            <a:avLst/>
          </a:prstGeom>
          <a:noFill/>
          <a:ln w="127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AT" sz="36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Ergebnisse</a:t>
            </a:r>
            <a:endParaRPr lang="de-AT" sz="28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F2597E80-4A40-4BD4-8928-8B03BF13F925}"/>
              </a:ext>
            </a:extLst>
          </p:cNvPr>
          <p:cNvSpPr txBox="1"/>
          <p:nvPr/>
        </p:nvSpPr>
        <p:spPr>
          <a:xfrm>
            <a:off x="968394" y="21307403"/>
            <a:ext cx="19446837" cy="4093428"/>
          </a:xfrm>
          <a:prstGeom prst="rect">
            <a:avLst/>
          </a:prstGeom>
          <a:noFill/>
          <a:ln w="127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AT" sz="36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Implikationen und Ausblick</a:t>
            </a:r>
            <a:endParaRPr lang="de-AT" sz="28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</p:txBody>
      </p:sp>
      <p:cxnSp>
        <p:nvCxnSpPr>
          <p:cNvPr id="45" name="Gerader Verbinder 44">
            <a:extLst>
              <a:ext uri="{FF2B5EF4-FFF2-40B4-BE49-F238E27FC236}">
                <a16:creationId xmlns:a16="http://schemas.microsoft.com/office/drawing/2014/main" id="{6965C721-8399-40A8-A04F-E140093918C8}"/>
              </a:ext>
            </a:extLst>
          </p:cNvPr>
          <p:cNvCxnSpPr>
            <a:cxnSpLocks/>
            <a:endCxn id="44" idx="2"/>
          </p:cNvCxnSpPr>
          <p:nvPr/>
        </p:nvCxnSpPr>
        <p:spPr>
          <a:xfrm>
            <a:off x="10691810" y="22045988"/>
            <a:ext cx="3" cy="3354843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" name="Grafik 48" descr="Abschlusshut">
            <a:extLst>
              <a:ext uri="{FF2B5EF4-FFF2-40B4-BE49-F238E27FC236}">
                <a16:creationId xmlns:a16="http://schemas.microsoft.com/office/drawing/2014/main" id="{43767C08-D2E0-4BD6-9BDD-0B0AF47BFEA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94881" y="21316988"/>
            <a:ext cx="1458000" cy="1458000"/>
          </a:xfrm>
          <a:prstGeom prst="rect">
            <a:avLst/>
          </a:prstGeom>
        </p:spPr>
      </p:pic>
      <p:pic>
        <p:nvPicPr>
          <p:cNvPr id="51" name="Grafik 50" descr="Fabrik">
            <a:extLst>
              <a:ext uri="{FF2B5EF4-FFF2-40B4-BE49-F238E27FC236}">
                <a16:creationId xmlns:a16="http://schemas.microsoft.com/office/drawing/2014/main" id="{B2365FCB-69E9-4E72-A04D-D87DC8D4109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8944311" y="21316988"/>
            <a:ext cx="1459282" cy="1459282"/>
          </a:xfrm>
          <a:prstGeom prst="rect">
            <a:avLst/>
          </a:prstGeom>
        </p:spPr>
      </p:pic>
      <p:sp>
        <p:nvSpPr>
          <p:cNvPr id="52" name="Textfeld 51">
            <a:extLst>
              <a:ext uri="{FF2B5EF4-FFF2-40B4-BE49-F238E27FC236}">
                <a16:creationId xmlns:a16="http://schemas.microsoft.com/office/drawing/2014/main" id="{29559E85-2AAE-4038-A23B-55F128BEB216}"/>
              </a:ext>
            </a:extLst>
          </p:cNvPr>
          <p:cNvSpPr txBox="1"/>
          <p:nvPr/>
        </p:nvSpPr>
        <p:spPr>
          <a:xfrm>
            <a:off x="2414849" y="22077758"/>
            <a:ext cx="7822209" cy="3108543"/>
          </a:xfrm>
          <a:prstGeom prst="rect">
            <a:avLst/>
          </a:prstGeom>
          <a:solidFill>
            <a:srgbClr val="C00000">
              <a:alpha val="20000"/>
            </a:srgbClr>
          </a:solidFill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9E2C26"/>
              </a:buClr>
              <a:buFont typeface="Century Gothic" panose="020B0502020202020204" pitchFamily="34" charset="0"/>
              <a:buChar char="→"/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1</a:t>
            </a:r>
          </a:p>
          <a:p>
            <a:pPr marL="457200" indent="-457200">
              <a:buClr>
                <a:srgbClr val="9E2C26"/>
              </a:buClr>
              <a:buFont typeface="Century Gothic" panose="020B0502020202020204" pitchFamily="34" charset="0"/>
              <a:buChar char="→"/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2</a:t>
            </a:r>
          </a:p>
          <a:p>
            <a:pPr marL="457200" indent="-457200">
              <a:buClr>
                <a:srgbClr val="9E2C26"/>
              </a:buClr>
              <a:buFont typeface="Century Gothic" panose="020B0502020202020204" pitchFamily="34" charset="0"/>
              <a:buChar char="→"/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3</a:t>
            </a:r>
          </a:p>
          <a:p>
            <a:pPr marL="457200" indent="-457200">
              <a:buClr>
                <a:srgbClr val="9E2C26"/>
              </a:buClr>
              <a:buFont typeface="Century Gothic" panose="020B0502020202020204" pitchFamily="34" charset="0"/>
              <a:buChar char="→"/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4</a:t>
            </a:r>
          </a:p>
          <a:p>
            <a:pPr marL="457200" indent="-457200">
              <a:buClr>
                <a:srgbClr val="9E2C26"/>
              </a:buClr>
              <a:buFont typeface="Century Gothic" panose="020B0502020202020204" pitchFamily="34" charset="0"/>
              <a:buChar char="→"/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5</a:t>
            </a:r>
          </a:p>
          <a:p>
            <a:pPr marL="457200" indent="-457200">
              <a:buClr>
                <a:srgbClr val="9E2C26"/>
              </a:buClr>
              <a:buFont typeface="Century Gothic" panose="020B0502020202020204" pitchFamily="34" charset="0"/>
              <a:buChar char="→"/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6</a:t>
            </a:r>
          </a:p>
          <a:p>
            <a:pPr marL="457200" indent="-457200">
              <a:buClr>
                <a:srgbClr val="9E2C26"/>
              </a:buClr>
              <a:buFont typeface="Century Gothic" panose="020B0502020202020204" pitchFamily="34" charset="0"/>
              <a:buChar char="→"/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53" name="Textfeld 52">
            <a:extLst>
              <a:ext uri="{FF2B5EF4-FFF2-40B4-BE49-F238E27FC236}">
                <a16:creationId xmlns:a16="http://schemas.microsoft.com/office/drawing/2014/main" id="{FDE1C793-1553-4DCF-8653-84C25FC6A1FE}"/>
              </a:ext>
            </a:extLst>
          </p:cNvPr>
          <p:cNvSpPr txBox="1"/>
          <p:nvPr/>
        </p:nvSpPr>
        <p:spPr>
          <a:xfrm>
            <a:off x="11110819" y="22077758"/>
            <a:ext cx="7822209" cy="3108543"/>
          </a:xfrm>
          <a:prstGeom prst="rect">
            <a:avLst/>
          </a:prstGeom>
          <a:solidFill>
            <a:srgbClr val="C00000">
              <a:alpha val="20000"/>
            </a:srgbClr>
          </a:solidFill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9E2C26"/>
              </a:buClr>
              <a:buFont typeface="Century Gothic" panose="020B0502020202020204" pitchFamily="34" charset="0"/>
              <a:buChar char="→"/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1</a:t>
            </a:r>
          </a:p>
          <a:p>
            <a:pPr marL="457200" indent="-457200">
              <a:buClr>
                <a:srgbClr val="9E2C26"/>
              </a:buClr>
              <a:buFont typeface="Century Gothic" panose="020B0502020202020204" pitchFamily="34" charset="0"/>
              <a:buChar char="→"/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2</a:t>
            </a:r>
          </a:p>
          <a:p>
            <a:pPr marL="457200" indent="-457200">
              <a:buClr>
                <a:srgbClr val="9E2C26"/>
              </a:buClr>
              <a:buFont typeface="Century Gothic" panose="020B0502020202020204" pitchFamily="34" charset="0"/>
              <a:buChar char="→"/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3</a:t>
            </a:r>
          </a:p>
          <a:p>
            <a:pPr marL="457200" indent="-457200">
              <a:buClr>
                <a:srgbClr val="9E2C26"/>
              </a:buClr>
              <a:buFont typeface="Century Gothic" panose="020B0502020202020204" pitchFamily="34" charset="0"/>
              <a:buChar char="→"/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4</a:t>
            </a:r>
          </a:p>
          <a:p>
            <a:pPr marL="457200" indent="-457200">
              <a:buClr>
                <a:srgbClr val="9E2C26"/>
              </a:buClr>
              <a:buFont typeface="Century Gothic" panose="020B0502020202020204" pitchFamily="34" charset="0"/>
              <a:buChar char="→"/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5</a:t>
            </a:r>
          </a:p>
          <a:p>
            <a:pPr marL="457200" indent="-457200">
              <a:buClr>
                <a:srgbClr val="9E2C26"/>
              </a:buClr>
              <a:buFont typeface="Century Gothic" panose="020B0502020202020204" pitchFamily="34" charset="0"/>
              <a:buChar char="→"/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6</a:t>
            </a:r>
          </a:p>
          <a:p>
            <a:pPr marL="457200" indent="-457200">
              <a:buClr>
                <a:srgbClr val="9E2C26"/>
              </a:buClr>
              <a:buFont typeface="Century Gothic" panose="020B0502020202020204" pitchFamily="34" charset="0"/>
              <a:buChar char="→"/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067D2E06-9110-4973-AC93-BB1F16C36C93}"/>
              </a:ext>
            </a:extLst>
          </p:cNvPr>
          <p:cNvSpPr txBox="1"/>
          <p:nvPr/>
        </p:nvSpPr>
        <p:spPr>
          <a:xfrm>
            <a:off x="1347296" y="22572708"/>
            <a:ext cx="677108" cy="2708779"/>
          </a:xfrm>
          <a:prstGeom prst="rect">
            <a:avLst/>
          </a:prstGeom>
          <a:noFill/>
        </p:spPr>
        <p:txBody>
          <a:bodyPr vert="vert270" wrap="square" rtlCol="0" anchor="ctr">
            <a:spAutoFit/>
          </a:bodyPr>
          <a:lstStyle/>
          <a:p>
            <a:pPr algn="ctr"/>
            <a:r>
              <a:rPr lang="de-AT" sz="3200" dirty="0">
                <a:latin typeface="Century Gothic" panose="020B0502020202020204" pitchFamily="34" charset="0"/>
              </a:rPr>
              <a:t>Wissenschaft</a:t>
            </a:r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E1B8A225-98EA-4E73-9895-A3657E0079C0}"/>
              </a:ext>
            </a:extLst>
          </p:cNvPr>
          <p:cNvSpPr txBox="1"/>
          <p:nvPr/>
        </p:nvSpPr>
        <p:spPr>
          <a:xfrm>
            <a:off x="19335398" y="22572708"/>
            <a:ext cx="677108" cy="2708779"/>
          </a:xfrm>
          <a:prstGeom prst="rect">
            <a:avLst/>
          </a:prstGeom>
          <a:noFill/>
        </p:spPr>
        <p:txBody>
          <a:bodyPr vert="vert" wrap="square" rtlCol="0" anchor="ctr">
            <a:spAutoFit/>
          </a:bodyPr>
          <a:lstStyle/>
          <a:p>
            <a:pPr algn="ctr"/>
            <a:r>
              <a:rPr lang="de-AT" sz="3200" dirty="0">
                <a:latin typeface="Century Gothic" panose="020B0502020202020204" pitchFamily="34" charset="0"/>
              </a:rPr>
              <a:t>Wirtschaft</a:t>
            </a:r>
          </a:p>
        </p:txBody>
      </p:sp>
      <p:pic>
        <p:nvPicPr>
          <p:cNvPr id="4" name="Grafik 3" descr="Lupe">
            <a:extLst>
              <a:ext uri="{FF2B5EF4-FFF2-40B4-BE49-F238E27FC236}">
                <a16:creationId xmlns:a16="http://schemas.microsoft.com/office/drawing/2014/main" id="{9E2C62A5-ABCF-4FA1-866A-95A73C3678E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9137332" y="17423426"/>
            <a:ext cx="914400" cy="914400"/>
          </a:xfrm>
          <a:prstGeom prst="rect">
            <a:avLst/>
          </a:prstGeom>
        </p:spPr>
      </p:pic>
      <p:pic>
        <p:nvPicPr>
          <p:cNvPr id="9" name="Grafik 8" descr="Volltreffer">
            <a:extLst>
              <a:ext uri="{FF2B5EF4-FFF2-40B4-BE49-F238E27FC236}">
                <a16:creationId xmlns:a16="http://schemas.microsoft.com/office/drawing/2014/main" id="{02FC70F8-FE9D-4BAA-AED7-A3C38A6974F6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9314394" y="9116767"/>
            <a:ext cx="914400" cy="914400"/>
          </a:xfrm>
          <a:prstGeom prst="rect">
            <a:avLst/>
          </a:prstGeom>
        </p:spPr>
      </p:pic>
      <p:grpSp>
        <p:nvGrpSpPr>
          <p:cNvPr id="106" name="Gruppieren 105">
            <a:extLst>
              <a:ext uri="{FF2B5EF4-FFF2-40B4-BE49-F238E27FC236}">
                <a16:creationId xmlns:a16="http://schemas.microsoft.com/office/drawing/2014/main" id="{03960677-317B-4CD4-8C5B-362C6D4D15BE}"/>
              </a:ext>
            </a:extLst>
          </p:cNvPr>
          <p:cNvGrpSpPr/>
          <p:nvPr/>
        </p:nvGrpSpPr>
        <p:grpSpPr>
          <a:xfrm>
            <a:off x="-1" y="3011"/>
            <a:ext cx="21383625" cy="2334310"/>
            <a:chOff x="-1" y="3011"/>
            <a:chExt cx="21383625" cy="2334310"/>
          </a:xfrm>
        </p:grpSpPr>
        <p:pic>
          <p:nvPicPr>
            <p:cNvPr id="107" name="Grafik 106">
              <a:extLst>
                <a:ext uri="{FF2B5EF4-FFF2-40B4-BE49-F238E27FC236}">
                  <a16:creationId xmlns:a16="http://schemas.microsoft.com/office/drawing/2014/main" id="{D58BA0CD-5726-4854-AE66-9B350AC2A9D5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3011"/>
              <a:ext cx="21383625" cy="2334310"/>
            </a:xfrm>
            <a:prstGeom prst="rect">
              <a:avLst/>
            </a:prstGeom>
          </p:spPr>
        </p:pic>
        <p:sp>
          <p:nvSpPr>
            <p:cNvPr id="108" name="Textfeld 107">
              <a:extLst>
                <a:ext uri="{FF2B5EF4-FFF2-40B4-BE49-F238E27FC236}">
                  <a16:creationId xmlns:a16="http://schemas.microsoft.com/office/drawing/2014/main" id="{B37D2EE0-0F73-4997-9A91-32928D14610B}"/>
                </a:ext>
              </a:extLst>
            </p:cNvPr>
            <p:cNvSpPr txBox="1"/>
            <p:nvPr/>
          </p:nvSpPr>
          <p:spPr>
            <a:xfrm>
              <a:off x="-1" y="606056"/>
              <a:ext cx="8887768" cy="553998"/>
            </a:xfrm>
            <a:prstGeom prst="rect">
              <a:avLst/>
            </a:prstGeom>
            <a:solidFill>
              <a:srgbClr val="007C84"/>
            </a:solidFill>
            <a:ln>
              <a:solidFill>
                <a:srgbClr val="007C85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AT" sz="3000" b="1" dirty="0">
                  <a:solidFill>
                    <a:schemeClr val="bg1"/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  <a:t>Masterarbeit am Lehrstuhl für Industrielogistik</a:t>
              </a:r>
            </a:p>
          </p:txBody>
        </p:sp>
        <p:sp>
          <p:nvSpPr>
            <p:cNvPr id="109" name="Textfeld 108">
              <a:extLst>
                <a:ext uri="{FF2B5EF4-FFF2-40B4-BE49-F238E27FC236}">
                  <a16:creationId xmlns:a16="http://schemas.microsoft.com/office/drawing/2014/main" id="{4B6A656C-ABDC-4B16-B235-8BB1C2984B65}"/>
                </a:ext>
              </a:extLst>
            </p:cNvPr>
            <p:cNvSpPr txBox="1"/>
            <p:nvPr/>
          </p:nvSpPr>
          <p:spPr>
            <a:xfrm>
              <a:off x="12454932" y="535655"/>
              <a:ext cx="8928692" cy="694800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AT" sz="3000" b="1" dirty="0">
                  <a:solidFill>
                    <a:schemeClr val="bg1"/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  <a:t>Im Strategiefeld: Technologien</a:t>
              </a:r>
            </a:p>
          </p:txBody>
        </p:sp>
      </p:grpSp>
      <p:pic>
        <p:nvPicPr>
          <p:cNvPr id="3" name="Grafik 2">
            <a:extLst>
              <a:ext uri="{FF2B5EF4-FFF2-40B4-BE49-F238E27FC236}">
                <a16:creationId xmlns:a16="http://schemas.microsoft.com/office/drawing/2014/main" id="{0E0C871C-1E0E-49D3-A355-D6E288901C06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81" y="2627482"/>
            <a:ext cx="1846800" cy="1838209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55DFEA81-4472-42C3-B474-F86170CA401C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65340" y="2513725"/>
            <a:ext cx="1846800" cy="1838209"/>
          </a:xfrm>
          <a:prstGeom prst="rect">
            <a:avLst/>
          </a:prstGeom>
        </p:spPr>
      </p:pic>
      <p:sp>
        <p:nvSpPr>
          <p:cNvPr id="33" name="Textfeld 32">
            <a:extLst>
              <a:ext uri="{FF2B5EF4-FFF2-40B4-BE49-F238E27FC236}">
                <a16:creationId xmlns:a16="http://schemas.microsoft.com/office/drawing/2014/main" id="{764E6AED-029D-4798-820B-F1F3D609FB6C}"/>
              </a:ext>
            </a:extLst>
          </p:cNvPr>
          <p:cNvSpPr txBox="1"/>
          <p:nvPr/>
        </p:nvSpPr>
        <p:spPr>
          <a:xfrm>
            <a:off x="11266233" y="25811898"/>
            <a:ext cx="8981946" cy="697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AT" sz="3000" dirty="0">
                <a:latin typeface="Century Gothic" panose="020B0502020202020204" pitchFamily="34" charset="0"/>
                <a:cs typeface="Arial" panose="020B0604020202020204" pitchFamily="34" charset="0"/>
              </a:rPr>
              <a:t>Strategiefelder des Lehrstuhls für Industrielogistik</a:t>
            </a: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73C18942-256D-4F05-B4D8-A63E8DBD42C0}"/>
              </a:ext>
            </a:extLst>
          </p:cNvPr>
          <p:cNvSpPr txBox="1"/>
          <p:nvPr/>
        </p:nvSpPr>
        <p:spPr>
          <a:xfrm>
            <a:off x="1910808" y="2586445"/>
            <a:ext cx="17562005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6400" b="1" i="1" dirty="0">
                <a:solidFill>
                  <a:srgbClr val="007C85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Titel: </a:t>
            </a:r>
          </a:p>
          <a:p>
            <a:pPr algn="ctr"/>
            <a:r>
              <a:rPr lang="de-AT" sz="4000" b="1" i="1" dirty="0">
                <a:solidFill>
                  <a:srgbClr val="007E7D">
                    <a:alpha val="60000"/>
                  </a:srgb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Untertitel</a:t>
            </a: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12F0604D-D567-4D2D-ACE7-3F9ECDDAD8DA}"/>
              </a:ext>
            </a:extLst>
          </p:cNvPr>
          <p:cNvSpPr txBox="1"/>
          <p:nvPr/>
        </p:nvSpPr>
        <p:spPr>
          <a:xfrm>
            <a:off x="4684301" y="25737499"/>
            <a:ext cx="5896796" cy="324204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DE" sz="2800" b="1" dirty="0">
                <a:latin typeface="Century Gothic" panose="020B0502020202020204" pitchFamily="34" charset="0"/>
                <a:cs typeface="Arial" panose="020B0604020202020204" pitchFamily="34" charset="0"/>
              </a:rPr>
              <a:t>Name, </a:t>
            </a:r>
            <a:r>
              <a:rPr lang="de-DE" sz="2800" b="1" dirty="0" err="1">
                <a:latin typeface="Century Gothic" panose="020B0502020202020204" pitchFamily="34" charset="0"/>
                <a:cs typeface="Arial" panose="020B0604020202020204" pitchFamily="34" charset="0"/>
              </a:rPr>
              <a:t>BSc</a:t>
            </a:r>
            <a:endParaRPr lang="de-DE" sz="2800" b="1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Betreut von: </a:t>
            </a:r>
          </a:p>
          <a:p>
            <a:pPr>
              <a:lnSpc>
                <a:spcPct val="150000"/>
              </a:lnSpc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Firma: </a:t>
            </a:r>
          </a:p>
          <a:p>
            <a:pPr>
              <a:lnSpc>
                <a:spcPct val="150000"/>
              </a:lnSpc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E-Mail (nicht </a:t>
            </a:r>
            <a:r>
              <a:rPr lang="de-AT" sz="2800" dirty="0" err="1">
                <a:latin typeface="Century Gothic" panose="020B0502020202020204" pitchFamily="34" charset="0"/>
                <a:cs typeface="Arial" panose="020B0604020202020204" pitchFamily="34" charset="0"/>
              </a:rPr>
              <a:t>stud</a:t>
            </a: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-mail!)</a:t>
            </a:r>
          </a:p>
          <a:p>
            <a:pPr>
              <a:lnSpc>
                <a:spcPct val="150000"/>
              </a:lnSpc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Abschluss Juni 2024</a:t>
            </a:r>
          </a:p>
        </p:txBody>
      </p:sp>
      <p:pic>
        <p:nvPicPr>
          <p:cNvPr id="36" name="Grafik 35">
            <a:extLst>
              <a:ext uri="{FF2B5EF4-FFF2-40B4-BE49-F238E27FC236}">
                <a16:creationId xmlns:a16="http://schemas.microsoft.com/office/drawing/2014/main" id="{005F03B0-B5CA-4389-9F4F-52EDCBBFAEB8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6"/>
              </a:ext>
            </a:extLst>
          </a:blip>
          <a:stretch>
            <a:fillRect/>
          </a:stretch>
        </p:blipFill>
        <p:spPr>
          <a:xfrm>
            <a:off x="956850" y="25737499"/>
            <a:ext cx="3541916" cy="3830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084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6F04708A-1220-4C0B-BD8D-14D7BABB3167}"/>
              </a:ext>
            </a:extLst>
          </p:cNvPr>
          <p:cNvCxnSpPr>
            <a:cxnSpLocks/>
          </p:cNvCxnSpPr>
          <p:nvPr/>
        </p:nvCxnSpPr>
        <p:spPr>
          <a:xfrm>
            <a:off x="-1" y="25606364"/>
            <a:ext cx="21383625" cy="0"/>
          </a:xfrm>
          <a:prstGeom prst="line">
            <a:avLst/>
          </a:prstGeom>
          <a:ln w="50800">
            <a:solidFill>
              <a:srgbClr val="007C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r Verbinder 19">
            <a:extLst>
              <a:ext uri="{FF2B5EF4-FFF2-40B4-BE49-F238E27FC236}">
                <a16:creationId xmlns:a16="http://schemas.microsoft.com/office/drawing/2014/main" id="{B4D1C6D3-7D8E-42A3-B01D-4C969732A51A}"/>
              </a:ext>
            </a:extLst>
          </p:cNvPr>
          <p:cNvCxnSpPr>
            <a:cxnSpLocks/>
          </p:cNvCxnSpPr>
          <p:nvPr/>
        </p:nvCxnSpPr>
        <p:spPr>
          <a:xfrm>
            <a:off x="10691810" y="25576540"/>
            <a:ext cx="0" cy="4668849"/>
          </a:xfrm>
          <a:prstGeom prst="line">
            <a:avLst/>
          </a:prstGeom>
          <a:ln w="50800">
            <a:solidFill>
              <a:srgbClr val="007C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Grafik 11">
            <a:extLst>
              <a:ext uri="{FF2B5EF4-FFF2-40B4-BE49-F238E27FC236}">
                <a16:creationId xmlns:a16="http://schemas.microsoft.com/office/drawing/2014/main" id="{F837122C-EC8E-E1AB-B84E-F627D9AD2C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0819" y="26729024"/>
            <a:ext cx="9292774" cy="3261763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7586AF2F-8680-417E-B8F2-C12201ABD9D9}"/>
              </a:ext>
            </a:extLst>
          </p:cNvPr>
          <p:cNvSpPr txBox="1"/>
          <p:nvPr/>
        </p:nvSpPr>
        <p:spPr>
          <a:xfrm>
            <a:off x="967367" y="5265251"/>
            <a:ext cx="19448891" cy="3323987"/>
          </a:xfrm>
          <a:prstGeom prst="rect">
            <a:avLst/>
          </a:prstGeom>
          <a:solidFill>
            <a:srgbClr val="7030A0">
              <a:alpha val="20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200" b="1" dirty="0" err="1">
                <a:solidFill>
                  <a:srgbClr val="007C85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Forschungsfragen</a:t>
            </a:r>
            <a:r>
              <a:rPr lang="en-US" sz="4200" b="1" dirty="0">
                <a:solidFill>
                  <a:srgbClr val="007C85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:</a:t>
            </a:r>
          </a:p>
          <a:p>
            <a:endParaRPr lang="en-US" sz="4200" b="1" dirty="0">
              <a:solidFill>
                <a:srgbClr val="007C85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endParaRPr lang="en-US" sz="4200" b="1" dirty="0">
              <a:solidFill>
                <a:srgbClr val="007C85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endParaRPr lang="en-US" sz="4200" b="1" dirty="0">
              <a:solidFill>
                <a:srgbClr val="007C85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endParaRPr lang="en-US" sz="4200" b="1" dirty="0">
              <a:solidFill>
                <a:srgbClr val="007C85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Grafik 15" descr="Fragezeichen">
            <a:extLst>
              <a:ext uri="{FF2B5EF4-FFF2-40B4-BE49-F238E27FC236}">
                <a16:creationId xmlns:a16="http://schemas.microsoft.com/office/drawing/2014/main" id="{16468DCD-F638-4F16-93E0-83AA17EEAA7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8391" y="6188832"/>
            <a:ext cx="2081206" cy="2081206"/>
          </a:xfrm>
          <a:prstGeom prst="rect">
            <a:avLst/>
          </a:prstGeom>
        </p:spPr>
      </p:pic>
      <p:sp>
        <p:nvSpPr>
          <p:cNvPr id="37" name="Textfeld 36">
            <a:extLst>
              <a:ext uri="{FF2B5EF4-FFF2-40B4-BE49-F238E27FC236}">
                <a16:creationId xmlns:a16="http://schemas.microsoft.com/office/drawing/2014/main" id="{41BA69E5-803E-4FFA-83DD-304B041D2558}"/>
              </a:ext>
            </a:extLst>
          </p:cNvPr>
          <p:cNvSpPr txBox="1"/>
          <p:nvPr/>
        </p:nvSpPr>
        <p:spPr>
          <a:xfrm>
            <a:off x="2692949" y="5994940"/>
            <a:ext cx="81072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>
                <a:latin typeface="Century Gothic" panose="020B0502020202020204" pitchFamily="34" charset="0"/>
              </a:rPr>
              <a:t>Frage 1 (danach zentrieren zu Fragezeichen)</a:t>
            </a:r>
            <a:endParaRPr lang="de-AT" sz="5400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8" name="Grafik 37" descr="Fragezeichen">
            <a:extLst>
              <a:ext uri="{FF2B5EF4-FFF2-40B4-BE49-F238E27FC236}">
                <a16:creationId xmlns:a16="http://schemas.microsoft.com/office/drawing/2014/main" id="{0EE7B1C3-6712-411D-950B-48BC6C27BD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581099" y="6188832"/>
            <a:ext cx="2081206" cy="2081206"/>
          </a:xfrm>
          <a:prstGeom prst="rect">
            <a:avLst/>
          </a:prstGeom>
        </p:spPr>
      </p:pic>
      <p:sp>
        <p:nvSpPr>
          <p:cNvPr id="39" name="Textfeld 38">
            <a:extLst>
              <a:ext uri="{FF2B5EF4-FFF2-40B4-BE49-F238E27FC236}">
                <a16:creationId xmlns:a16="http://schemas.microsoft.com/office/drawing/2014/main" id="{E44E742A-A88F-44EC-84F3-6521F38C8034}"/>
              </a:ext>
            </a:extLst>
          </p:cNvPr>
          <p:cNvSpPr txBox="1"/>
          <p:nvPr/>
        </p:nvSpPr>
        <p:spPr>
          <a:xfrm>
            <a:off x="12351433" y="6198141"/>
            <a:ext cx="787736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>
                <a:latin typeface="Century Gothic" panose="020B0502020202020204" pitchFamily="34" charset="0"/>
              </a:rPr>
              <a:t>Frage 2 (danach zentrieren zu Fragezeichen)</a:t>
            </a:r>
            <a:endParaRPr lang="de-AT" sz="3200" dirty="0">
              <a:latin typeface="Century Gothic" panose="020B0502020202020204" pitchFamily="34" charset="0"/>
            </a:endParaRP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A096C3F7-DF23-4598-9DED-5FD23D751E5B}"/>
              </a:ext>
            </a:extLst>
          </p:cNvPr>
          <p:cNvSpPr txBox="1"/>
          <p:nvPr/>
        </p:nvSpPr>
        <p:spPr>
          <a:xfrm>
            <a:off x="940595" y="9023621"/>
            <a:ext cx="9468000" cy="7971413"/>
          </a:xfrm>
          <a:prstGeom prst="rect">
            <a:avLst/>
          </a:prstGeom>
          <a:noFill/>
          <a:ln w="12700">
            <a:solidFill>
              <a:srgbClr val="3F347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AT" sz="3600" b="1" dirty="0">
                <a:solidFill>
                  <a:srgbClr val="7030A0"/>
                </a:solidFill>
                <a:latin typeface="Century Gothic" panose="020B0502020202020204" pitchFamily="34" charset="0"/>
              </a:rPr>
              <a:t>Motivation und Problemstellung</a:t>
            </a:r>
          </a:p>
          <a:p>
            <a:r>
              <a:rPr lang="de-AT" sz="2800" dirty="0">
                <a:latin typeface="Century Gothic" panose="020B0502020202020204" pitchFamily="34" charset="0"/>
              </a:rPr>
              <a:t>	</a:t>
            </a:r>
          </a:p>
          <a:p>
            <a:r>
              <a:rPr lang="de-AT" sz="2800" dirty="0">
                <a:latin typeface="Century Gothic" panose="020B0502020202020204" pitchFamily="34" charset="0"/>
              </a:rPr>
              <a:t>			</a:t>
            </a: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D25D0487-1145-4C2E-B4AB-11CD8225C24B}"/>
              </a:ext>
            </a:extLst>
          </p:cNvPr>
          <p:cNvSpPr txBox="1"/>
          <p:nvPr/>
        </p:nvSpPr>
        <p:spPr>
          <a:xfrm>
            <a:off x="940595" y="17210478"/>
            <a:ext cx="9468000" cy="3662541"/>
          </a:xfrm>
          <a:prstGeom prst="rect">
            <a:avLst/>
          </a:prstGeom>
          <a:noFill/>
          <a:ln w="127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AT" sz="3600" b="1" dirty="0">
                <a:solidFill>
                  <a:srgbClr val="7030A0"/>
                </a:solidFill>
                <a:latin typeface="Century Gothic" panose="020B0502020202020204" pitchFamily="34" charset="0"/>
              </a:rPr>
              <a:t>Forschungsmethodik</a:t>
            </a:r>
            <a:endParaRPr lang="de-AT" sz="2800" b="1" dirty="0">
              <a:solidFill>
                <a:srgbClr val="7030A0"/>
              </a:solidFill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pPr marL="457200" indent="-457200">
              <a:buClr>
                <a:srgbClr val="007E7D"/>
              </a:buClr>
              <a:buFont typeface="Arial" panose="020B0604020202020204" pitchFamily="34" charset="0"/>
              <a:buChar char="•"/>
            </a:pPr>
            <a:r>
              <a:rPr lang="de-AT" sz="2800" dirty="0">
                <a:latin typeface="Century Gothic" panose="020B0502020202020204" pitchFamily="34" charset="0"/>
              </a:rPr>
              <a:t>Explorative Literaturrecherche</a:t>
            </a:r>
          </a:p>
          <a:p>
            <a:pPr marL="457200" indent="-457200">
              <a:buClr>
                <a:srgbClr val="007E7D"/>
              </a:buClr>
              <a:buFont typeface="Arial" panose="020B0604020202020204" pitchFamily="34" charset="0"/>
              <a:buChar char="•"/>
            </a:pPr>
            <a:r>
              <a:rPr lang="de-AT" sz="2800" dirty="0">
                <a:latin typeface="Century Gothic" panose="020B0502020202020204" pitchFamily="34" charset="0"/>
              </a:rPr>
              <a:t>Systematische Literaturrecherche</a:t>
            </a:r>
          </a:p>
          <a:p>
            <a:pPr marL="457200" indent="-457200">
              <a:buClr>
                <a:srgbClr val="007E7D"/>
              </a:buClr>
              <a:buFont typeface="Arial" panose="020B0604020202020204" pitchFamily="34" charset="0"/>
              <a:buChar char="•"/>
            </a:pPr>
            <a:r>
              <a:rPr lang="de-AT" sz="2800" dirty="0">
                <a:latin typeface="Century Gothic" panose="020B0502020202020204" pitchFamily="34" charset="0"/>
              </a:rPr>
              <a:t>Experteninterviews</a:t>
            </a:r>
          </a:p>
          <a:p>
            <a:pPr marL="457200" indent="-457200">
              <a:buClr>
                <a:srgbClr val="007E7D"/>
              </a:buClr>
              <a:buFont typeface="Arial" panose="020B0604020202020204" pitchFamily="34" charset="0"/>
              <a:buChar char="•"/>
            </a:pPr>
            <a:r>
              <a:rPr lang="de-AT" sz="2800" dirty="0">
                <a:latin typeface="Century Gothic" panose="020B0502020202020204" pitchFamily="34" charset="0"/>
              </a:rPr>
              <a:t>Simulation</a:t>
            </a:r>
          </a:p>
          <a:p>
            <a:pPr marL="457200" indent="-457200">
              <a:buClr>
                <a:srgbClr val="007E7D"/>
              </a:buClr>
              <a:buFont typeface="Arial" panose="020B0604020202020204" pitchFamily="34" charset="0"/>
              <a:buChar char="•"/>
            </a:pPr>
            <a:endParaRPr lang="de-AT" sz="2800" dirty="0">
              <a:latin typeface="Century Gothic" panose="020B0502020202020204" pitchFamily="34" charset="0"/>
            </a:endParaRPr>
          </a:p>
          <a:p>
            <a:pPr marL="457200" indent="-457200">
              <a:buClr>
                <a:srgbClr val="007E7D"/>
              </a:buClr>
              <a:buFont typeface="Arial" panose="020B0604020202020204" pitchFamily="34" charset="0"/>
              <a:buChar char="•"/>
            </a:pPr>
            <a:endParaRPr lang="de-AT" sz="2800" dirty="0">
              <a:latin typeface="Century Gothic" panose="020B0502020202020204" pitchFamily="34" charset="0"/>
            </a:endParaRP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733A0555-7D07-46E5-AD4D-6364CDEF89EA}"/>
              </a:ext>
            </a:extLst>
          </p:cNvPr>
          <p:cNvSpPr txBox="1"/>
          <p:nvPr/>
        </p:nvSpPr>
        <p:spPr>
          <a:xfrm>
            <a:off x="10970796" y="9023621"/>
            <a:ext cx="9468000" cy="11849398"/>
          </a:xfrm>
          <a:prstGeom prst="rect">
            <a:avLst/>
          </a:prstGeom>
          <a:noFill/>
          <a:ln w="127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AT" sz="3600" b="1" dirty="0">
                <a:solidFill>
                  <a:srgbClr val="7030A0"/>
                </a:solidFill>
                <a:latin typeface="Century Gothic" panose="020B0502020202020204" pitchFamily="34" charset="0"/>
              </a:rPr>
              <a:t>Ergebnisse</a:t>
            </a:r>
            <a:endParaRPr lang="de-AT" sz="2800" b="1" dirty="0">
              <a:solidFill>
                <a:srgbClr val="7030A0"/>
              </a:solidFill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F2597E80-4A40-4BD4-8928-8B03BF13F925}"/>
              </a:ext>
            </a:extLst>
          </p:cNvPr>
          <p:cNvSpPr txBox="1"/>
          <p:nvPr/>
        </p:nvSpPr>
        <p:spPr>
          <a:xfrm>
            <a:off x="968394" y="21307403"/>
            <a:ext cx="19446837" cy="4093428"/>
          </a:xfrm>
          <a:prstGeom prst="rect">
            <a:avLst/>
          </a:prstGeom>
          <a:noFill/>
          <a:ln w="12700">
            <a:solidFill>
              <a:srgbClr val="3F347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AT" sz="3600" b="1" dirty="0">
                <a:solidFill>
                  <a:srgbClr val="7030A0"/>
                </a:solidFill>
                <a:latin typeface="Century Gothic" panose="020B0502020202020204" pitchFamily="34" charset="0"/>
              </a:rPr>
              <a:t>Implikationen und Ausblick</a:t>
            </a:r>
            <a:endParaRPr lang="de-AT" sz="2800" b="1" dirty="0">
              <a:solidFill>
                <a:srgbClr val="7030A0"/>
              </a:solidFill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</p:txBody>
      </p:sp>
      <p:cxnSp>
        <p:nvCxnSpPr>
          <p:cNvPr id="45" name="Gerader Verbinder 44">
            <a:extLst>
              <a:ext uri="{FF2B5EF4-FFF2-40B4-BE49-F238E27FC236}">
                <a16:creationId xmlns:a16="http://schemas.microsoft.com/office/drawing/2014/main" id="{6965C721-8399-40A8-A04F-E140093918C8}"/>
              </a:ext>
            </a:extLst>
          </p:cNvPr>
          <p:cNvCxnSpPr>
            <a:cxnSpLocks/>
            <a:endCxn id="44" idx="2"/>
          </p:cNvCxnSpPr>
          <p:nvPr/>
        </p:nvCxnSpPr>
        <p:spPr>
          <a:xfrm>
            <a:off x="10691810" y="22045988"/>
            <a:ext cx="3" cy="3354843"/>
          </a:xfrm>
          <a:prstGeom prst="line">
            <a:avLst/>
          </a:prstGeom>
          <a:ln w="19050">
            <a:solidFill>
              <a:srgbClr val="3F347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" name="Grafik 48" descr="Abschlusshut">
            <a:extLst>
              <a:ext uri="{FF2B5EF4-FFF2-40B4-BE49-F238E27FC236}">
                <a16:creationId xmlns:a16="http://schemas.microsoft.com/office/drawing/2014/main" id="{43767C08-D2E0-4BD6-9BDD-0B0AF47BFEA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56850" y="21316988"/>
            <a:ext cx="1458000" cy="1458000"/>
          </a:xfrm>
          <a:prstGeom prst="rect">
            <a:avLst/>
          </a:prstGeom>
        </p:spPr>
      </p:pic>
      <p:pic>
        <p:nvPicPr>
          <p:cNvPr id="51" name="Grafik 50" descr="Fabrik">
            <a:extLst>
              <a:ext uri="{FF2B5EF4-FFF2-40B4-BE49-F238E27FC236}">
                <a16:creationId xmlns:a16="http://schemas.microsoft.com/office/drawing/2014/main" id="{B2365FCB-69E9-4E72-A04D-D87DC8D4109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8944311" y="21316988"/>
            <a:ext cx="1459282" cy="1459282"/>
          </a:xfrm>
          <a:prstGeom prst="rect">
            <a:avLst/>
          </a:prstGeom>
        </p:spPr>
      </p:pic>
      <p:sp>
        <p:nvSpPr>
          <p:cNvPr id="52" name="Textfeld 51">
            <a:extLst>
              <a:ext uri="{FF2B5EF4-FFF2-40B4-BE49-F238E27FC236}">
                <a16:creationId xmlns:a16="http://schemas.microsoft.com/office/drawing/2014/main" id="{29559E85-2AAE-4038-A23B-55F128BEB216}"/>
              </a:ext>
            </a:extLst>
          </p:cNvPr>
          <p:cNvSpPr txBox="1"/>
          <p:nvPr/>
        </p:nvSpPr>
        <p:spPr>
          <a:xfrm>
            <a:off x="2414849" y="22077758"/>
            <a:ext cx="7822209" cy="3108543"/>
          </a:xfrm>
          <a:prstGeom prst="rect">
            <a:avLst/>
          </a:prstGeom>
          <a:solidFill>
            <a:srgbClr val="7030A0">
              <a:alpha val="20000"/>
            </a:srgbClr>
          </a:solidFill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3F3470"/>
              </a:buClr>
              <a:buFont typeface="Century Gothic" panose="020B0502020202020204" pitchFamily="34" charset="0"/>
              <a:buChar char="→"/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1</a:t>
            </a:r>
          </a:p>
          <a:p>
            <a:pPr marL="457200" indent="-457200">
              <a:buClr>
                <a:srgbClr val="3F3470"/>
              </a:buClr>
              <a:buFont typeface="Century Gothic" panose="020B0502020202020204" pitchFamily="34" charset="0"/>
              <a:buChar char="→"/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2</a:t>
            </a:r>
          </a:p>
          <a:p>
            <a:pPr marL="457200" indent="-457200">
              <a:buClr>
                <a:srgbClr val="3F3470"/>
              </a:buClr>
              <a:buFont typeface="Century Gothic" panose="020B0502020202020204" pitchFamily="34" charset="0"/>
              <a:buChar char="→"/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3</a:t>
            </a:r>
          </a:p>
          <a:p>
            <a:pPr marL="457200" indent="-457200">
              <a:buClr>
                <a:srgbClr val="3F3470"/>
              </a:buClr>
              <a:buFont typeface="Century Gothic" panose="020B0502020202020204" pitchFamily="34" charset="0"/>
              <a:buChar char="→"/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4</a:t>
            </a:r>
          </a:p>
          <a:p>
            <a:pPr marL="457200" indent="-457200">
              <a:buClr>
                <a:srgbClr val="3F3470"/>
              </a:buClr>
              <a:buFont typeface="Century Gothic" panose="020B0502020202020204" pitchFamily="34" charset="0"/>
              <a:buChar char="→"/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5</a:t>
            </a:r>
          </a:p>
          <a:p>
            <a:pPr marL="457200" indent="-457200">
              <a:buClr>
                <a:srgbClr val="3F3470"/>
              </a:buClr>
              <a:buFont typeface="Century Gothic" panose="020B0502020202020204" pitchFamily="34" charset="0"/>
              <a:buChar char="→"/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6</a:t>
            </a:r>
          </a:p>
          <a:p>
            <a:pPr marL="457200" indent="-457200">
              <a:buClr>
                <a:srgbClr val="3F3470"/>
              </a:buClr>
              <a:buFont typeface="Century Gothic" panose="020B0502020202020204" pitchFamily="34" charset="0"/>
              <a:buChar char="→"/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53" name="Textfeld 52">
            <a:extLst>
              <a:ext uri="{FF2B5EF4-FFF2-40B4-BE49-F238E27FC236}">
                <a16:creationId xmlns:a16="http://schemas.microsoft.com/office/drawing/2014/main" id="{FDE1C793-1553-4DCF-8653-84C25FC6A1FE}"/>
              </a:ext>
            </a:extLst>
          </p:cNvPr>
          <p:cNvSpPr txBox="1"/>
          <p:nvPr/>
        </p:nvSpPr>
        <p:spPr>
          <a:xfrm>
            <a:off x="11110819" y="22077758"/>
            <a:ext cx="7822209" cy="3108543"/>
          </a:xfrm>
          <a:prstGeom prst="rect">
            <a:avLst/>
          </a:prstGeom>
          <a:solidFill>
            <a:srgbClr val="7030A0">
              <a:alpha val="20000"/>
            </a:srgbClr>
          </a:solidFill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3F3470"/>
              </a:buClr>
              <a:buFont typeface="Century Gothic" panose="020B0502020202020204" pitchFamily="34" charset="0"/>
              <a:buChar char="→"/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1</a:t>
            </a:r>
          </a:p>
          <a:p>
            <a:pPr marL="457200" indent="-457200">
              <a:buClr>
                <a:srgbClr val="3F3470"/>
              </a:buClr>
              <a:buFont typeface="Century Gothic" panose="020B0502020202020204" pitchFamily="34" charset="0"/>
              <a:buChar char="→"/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2</a:t>
            </a:r>
          </a:p>
          <a:p>
            <a:pPr marL="457200" indent="-457200">
              <a:buClr>
                <a:srgbClr val="3F3470"/>
              </a:buClr>
              <a:buFont typeface="Century Gothic" panose="020B0502020202020204" pitchFamily="34" charset="0"/>
              <a:buChar char="→"/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3</a:t>
            </a:r>
          </a:p>
          <a:p>
            <a:pPr marL="457200" indent="-457200">
              <a:buClr>
                <a:srgbClr val="3F3470"/>
              </a:buClr>
              <a:buFont typeface="Century Gothic" panose="020B0502020202020204" pitchFamily="34" charset="0"/>
              <a:buChar char="→"/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4</a:t>
            </a:r>
          </a:p>
          <a:p>
            <a:pPr marL="457200" indent="-457200">
              <a:buClr>
                <a:srgbClr val="3F3470"/>
              </a:buClr>
              <a:buFont typeface="Century Gothic" panose="020B0502020202020204" pitchFamily="34" charset="0"/>
              <a:buChar char="→"/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5</a:t>
            </a:r>
          </a:p>
          <a:p>
            <a:pPr marL="457200" indent="-457200">
              <a:buClr>
                <a:srgbClr val="3F3470"/>
              </a:buClr>
              <a:buFont typeface="Century Gothic" panose="020B0502020202020204" pitchFamily="34" charset="0"/>
              <a:buChar char="→"/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6</a:t>
            </a:r>
          </a:p>
          <a:p>
            <a:pPr marL="457200" indent="-457200">
              <a:buClr>
                <a:srgbClr val="3F3470"/>
              </a:buClr>
              <a:buFont typeface="Century Gothic" panose="020B0502020202020204" pitchFamily="34" charset="0"/>
              <a:buChar char="→"/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067D2E06-9110-4973-AC93-BB1F16C36C93}"/>
              </a:ext>
            </a:extLst>
          </p:cNvPr>
          <p:cNvSpPr txBox="1"/>
          <p:nvPr/>
        </p:nvSpPr>
        <p:spPr>
          <a:xfrm>
            <a:off x="1347296" y="22572708"/>
            <a:ext cx="677108" cy="2708779"/>
          </a:xfrm>
          <a:prstGeom prst="rect">
            <a:avLst/>
          </a:prstGeom>
          <a:noFill/>
        </p:spPr>
        <p:txBody>
          <a:bodyPr vert="vert270" wrap="square" rtlCol="0" anchor="ctr">
            <a:spAutoFit/>
          </a:bodyPr>
          <a:lstStyle/>
          <a:p>
            <a:pPr algn="ctr"/>
            <a:r>
              <a:rPr lang="de-AT" sz="3200" dirty="0">
                <a:latin typeface="Century Gothic" panose="020B0502020202020204" pitchFamily="34" charset="0"/>
              </a:rPr>
              <a:t>Wissenschaft</a:t>
            </a:r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E1B8A225-98EA-4E73-9895-A3657E0079C0}"/>
              </a:ext>
            </a:extLst>
          </p:cNvPr>
          <p:cNvSpPr txBox="1"/>
          <p:nvPr/>
        </p:nvSpPr>
        <p:spPr>
          <a:xfrm>
            <a:off x="19335398" y="22572708"/>
            <a:ext cx="677108" cy="2708779"/>
          </a:xfrm>
          <a:prstGeom prst="rect">
            <a:avLst/>
          </a:prstGeom>
          <a:noFill/>
        </p:spPr>
        <p:txBody>
          <a:bodyPr vert="vert" wrap="square" rtlCol="0" anchor="ctr">
            <a:spAutoFit/>
          </a:bodyPr>
          <a:lstStyle/>
          <a:p>
            <a:pPr algn="ctr"/>
            <a:r>
              <a:rPr lang="de-AT" sz="3200" dirty="0">
                <a:latin typeface="Century Gothic" panose="020B0502020202020204" pitchFamily="34" charset="0"/>
              </a:rPr>
              <a:t>Wirtschaft</a:t>
            </a:r>
          </a:p>
        </p:txBody>
      </p:sp>
      <p:pic>
        <p:nvPicPr>
          <p:cNvPr id="4" name="Grafik 3" descr="Lupe">
            <a:extLst>
              <a:ext uri="{FF2B5EF4-FFF2-40B4-BE49-F238E27FC236}">
                <a16:creationId xmlns:a16="http://schemas.microsoft.com/office/drawing/2014/main" id="{9E2C62A5-ABCF-4FA1-866A-95A73C3678E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9137332" y="17423426"/>
            <a:ext cx="914400" cy="914400"/>
          </a:xfrm>
          <a:prstGeom prst="rect">
            <a:avLst/>
          </a:prstGeom>
        </p:spPr>
      </p:pic>
      <p:pic>
        <p:nvPicPr>
          <p:cNvPr id="9" name="Grafik 8" descr="Volltreffer">
            <a:extLst>
              <a:ext uri="{FF2B5EF4-FFF2-40B4-BE49-F238E27FC236}">
                <a16:creationId xmlns:a16="http://schemas.microsoft.com/office/drawing/2014/main" id="{02FC70F8-FE9D-4BAA-AED7-A3C38A6974F6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9314394" y="9116767"/>
            <a:ext cx="914400" cy="914400"/>
          </a:xfrm>
          <a:prstGeom prst="rect">
            <a:avLst/>
          </a:prstGeom>
        </p:spPr>
      </p:pic>
      <p:grpSp>
        <p:nvGrpSpPr>
          <p:cNvPr id="106" name="Gruppieren 105">
            <a:extLst>
              <a:ext uri="{FF2B5EF4-FFF2-40B4-BE49-F238E27FC236}">
                <a16:creationId xmlns:a16="http://schemas.microsoft.com/office/drawing/2014/main" id="{03960677-317B-4CD4-8C5B-362C6D4D15BE}"/>
              </a:ext>
            </a:extLst>
          </p:cNvPr>
          <p:cNvGrpSpPr/>
          <p:nvPr/>
        </p:nvGrpSpPr>
        <p:grpSpPr>
          <a:xfrm>
            <a:off x="-1" y="3011"/>
            <a:ext cx="21383625" cy="2334310"/>
            <a:chOff x="-1" y="3011"/>
            <a:chExt cx="21383625" cy="2334310"/>
          </a:xfrm>
        </p:grpSpPr>
        <p:pic>
          <p:nvPicPr>
            <p:cNvPr id="107" name="Grafik 106">
              <a:extLst>
                <a:ext uri="{FF2B5EF4-FFF2-40B4-BE49-F238E27FC236}">
                  <a16:creationId xmlns:a16="http://schemas.microsoft.com/office/drawing/2014/main" id="{D58BA0CD-5726-4854-AE66-9B350AC2A9D5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3011"/>
              <a:ext cx="21383625" cy="2334310"/>
            </a:xfrm>
            <a:prstGeom prst="rect">
              <a:avLst/>
            </a:prstGeom>
          </p:spPr>
        </p:pic>
        <p:sp>
          <p:nvSpPr>
            <p:cNvPr id="108" name="Textfeld 107">
              <a:extLst>
                <a:ext uri="{FF2B5EF4-FFF2-40B4-BE49-F238E27FC236}">
                  <a16:creationId xmlns:a16="http://schemas.microsoft.com/office/drawing/2014/main" id="{B37D2EE0-0F73-4997-9A91-32928D14610B}"/>
                </a:ext>
              </a:extLst>
            </p:cNvPr>
            <p:cNvSpPr txBox="1"/>
            <p:nvPr/>
          </p:nvSpPr>
          <p:spPr>
            <a:xfrm>
              <a:off x="-1" y="606056"/>
              <a:ext cx="8887768" cy="553998"/>
            </a:xfrm>
            <a:prstGeom prst="rect">
              <a:avLst/>
            </a:prstGeom>
            <a:solidFill>
              <a:srgbClr val="007C84"/>
            </a:solidFill>
            <a:ln>
              <a:solidFill>
                <a:srgbClr val="007C85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AT" sz="3000" b="1" dirty="0">
                  <a:solidFill>
                    <a:schemeClr val="bg1"/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  <a:t>Masterarbeit am Lehrstuhl für Industrielogistik</a:t>
              </a:r>
            </a:p>
          </p:txBody>
        </p:sp>
        <p:sp>
          <p:nvSpPr>
            <p:cNvPr id="109" name="Textfeld 108">
              <a:extLst>
                <a:ext uri="{FF2B5EF4-FFF2-40B4-BE49-F238E27FC236}">
                  <a16:creationId xmlns:a16="http://schemas.microsoft.com/office/drawing/2014/main" id="{4B6A656C-ABDC-4B16-B235-8BB1C2984B65}"/>
                </a:ext>
              </a:extLst>
            </p:cNvPr>
            <p:cNvSpPr txBox="1"/>
            <p:nvPr/>
          </p:nvSpPr>
          <p:spPr>
            <a:xfrm>
              <a:off x="12454932" y="531906"/>
              <a:ext cx="8928692" cy="694800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AT" sz="3000" b="1" dirty="0">
                  <a:solidFill>
                    <a:schemeClr val="bg1"/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  <a:t>Im Strategiefeld: Prozesse</a:t>
              </a:r>
            </a:p>
          </p:txBody>
        </p:sp>
      </p:grpSp>
      <p:pic>
        <p:nvPicPr>
          <p:cNvPr id="3" name="Grafik 2">
            <a:extLst>
              <a:ext uri="{FF2B5EF4-FFF2-40B4-BE49-F238E27FC236}">
                <a16:creationId xmlns:a16="http://schemas.microsoft.com/office/drawing/2014/main" id="{0E0C871C-1E0E-49D3-A355-D6E288901C06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1481" y="2623187"/>
            <a:ext cx="1846800" cy="1846800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55DFEA81-4472-42C3-B474-F86170CA401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9465340" y="2509430"/>
            <a:ext cx="1846800" cy="1846800"/>
          </a:xfrm>
          <a:prstGeom prst="rect">
            <a:avLst/>
          </a:prstGeom>
        </p:spPr>
      </p:pic>
      <p:sp>
        <p:nvSpPr>
          <p:cNvPr id="33" name="Textfeld 32">
            <a:extLst>
              <a:ext uri="{FF2B5EF4-FFF2-40B4-BE49-F238E27FC236}">
                <a16:creationId xmlns:a16="http://schemas.microsoft.com/office/drawing/2014/main" id="{65C0EA8C-E176-44CB-A5AE-D342F11819DD}"/>
              </a:ext>
            </a:extLst>
          </p:cNvPr>
          <p:cNvSpPr txBox="1"/>
          <p:nvPr/>
        </p:nvSpPr>
        <p:spPr>
          <a:xfrm>
            <a:off x="11266233" y="25811898"/>
            <a:ext cx="8981946" cy="697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AT" sz="3000" dirty="0">
                <a:latin typeface="Century Gothic" panose="020B0502020202020204" pitchFamily="34" charset="0"/>
                <a:cs typeface="Arial" panose="020B0604020202020204" pitchFamily="34" charset="0"/>
              </a:rPr>
              <a:t>Strategiefelder des Lehrstuhls für Industrielogistik</a:t>
            </a: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C798DA3D-9045-474D-BB54-7677810504D4}"/>
              </a:ext>
            </a:extLst>
          </p:cNvPr>
          <p:cNvSpPr txBox="1"/>
          <p:nvPr/>
        </p:nvSpPr>
        <p:spPr>
          <a:xfrm>
            <a:off x="1910808" y="2586445"/>
            <a:ext cx="17562005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6400" b="1" i="1" dirty="0">
                <a:solidFill>
                  <a:srgbClr val="007C85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Titel: </a:t>
            </a:r>
          </a:p>
          <a:p>
            <a:pPr algn="ctr"/>
            <a:r>
              <a:rPr lang="de-AT" sz="4000" b="1" i="1" dirty="0">
                <a:solidFill>
                  <a:srgbClr val="007E7D">
                    <a:alpha val="60000"/>
                  </a:srgb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Untertitel</a:t>
            </a: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2D8F7E6A-C931-481C-B163-C83BDCA9CCDC}"/>
              </a:ext>
            </a:extLst>
          </p:cNvPr>
          <p:cNvSpPr txBox="1"/>
          <p:nvPr/>
        </p:nvSpPr>
        <p:spPr>
          <a:xfrm>
            <a:off x="4684301" y="25737499"/>
            <a:ext cx="5896796" cy="324204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DE" sz="2800" b="1" dirty="0">
                <a:latin typeface="Century Gothic" panose="020B0502020202020204" pitchFamily="34" charset="0"/>
                <a:cs typeface="Arial" panose="020B0604020202020204" pitchFamily="34" charset="0"/>
              </a:rPr>
              <a:t>Name, </a:t>
            </a:r>
            <a:r>
              <a:rPr lang="de-DE" sz="2800" b="1" dirty="0" err="1">
                <a:latin typeface="Century Gothic" panose="020B0502020202020204" pitchFamily="34" charset="0"/>
                <a:cs typeface="Arial" panose="020B0604020202020204" pitchFamily="34" charset="0"/>
              </a:rPr>
              <a:t>BSc</a:t>
            </a:r>
            <a:endParaRPr lang="de-DE" sz="2800" b="1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Betreut von: </a:t>
            </a:r>
          </a:p>
          <a:p>
            <a:pPr>
              <a:lnSpc>
                <a:spcPct val="150000"/>
              </a:lnSpc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Firma: </a:t>
            </a:r>
          </a:p>
          <a:p>
            <a:pPr>
              <a:lnSpc>
                <a:spcPct val="150000"/>
              </a:lnSpc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E-Mail (nicht </a:t>
            </a:r>
            <a:r>
              <a:rPr lang="de-AT" sz="2800" dirty="0" err="1">
                <a:latin typeface="Century Gothic" panose="020B0502020202020204" pitchFamily="34" charset="0"/>
                <a:cs typeface="Arial" panose="020B0604020202020204" pitchFamily="34" charset="0"/>
              </a:rPr>
              <a:t>stud</a:t>
            </a: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-mail!)</a:t>
            </a:r>
          </a:p>
          <a:p>
            <a:pPr>
              <a:lnSpc>
                <a:spcPct val="150000"/>
              </a:lnSpc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Abschluss Juni 2024</a:t>
            </a:r>
          </a:p>
        </p:txBody>
      </p:sp>
      <p:pic>
        <p:nvPicPr>
          <p:cNvPr id="36" name="Grafik 35">
            <a:extLst>
              <a:ext uri="{FF2B5EF4-FFF2-40B4-BE49-F238E27FC236}">
                <a16:creationId xmlns:a16="http://schemas.microsoft.com/office/drawing/2014/main" id="{4449D2D1-5807-483F-B290-367392C0BD5F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6"/>
              </a:ext>
            </a:extLst>
          </a:blip>
          <a:stretch>
            <a:fillRect/>
          </a:stretch>
        </p:blipFill>
        <p:spPr>
          <a:xfrm>
            <a:off x="956850" y="25737499"/>
            <a:ext cx="3541916" cy="3830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9335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6F04708A-1220-4C0B-BD8D-14D7BABB3167}"/>
              </a:ext>
            </a:extLst>
          </p:cNvPr>
          <p:cNvCxnSpPr>
            <a:cxnSpLocks/>
          </p:cNvCxnSpPr>
          <p:nvPr/>
        </p:nvCxnSpPr>
        <p:spPr>
          <a:xfrm>
            <a:off x="-1" y="25606364"/>
            <a:ext cx="21383625" cy="0"/>
          </a:xfrm>
          <a:prstGeom prst="line">
            <a:avLst/>
          </a:prstGeom>
          <a:ln w="50800">
            <a:solidFill>
              <a:srgbClr val="007C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r Verbinder 19">
            <a:extLst>
              <a:ext uri="{FF2B5EF4-FFF2-40B4-BE49-F238E27FC236}">
                <a16:creationId xmlns:a16="http://schemas.microsoft.com/office/drawing/2014/main" id="{B4D1C6D3-7D8E-42A3-B01D-4C969732A51A}"/>
              </a:ext>
            </a:extLst>
          </p:cNvPr>
          <p:cNvCxnSpPr>
            <a:cxnSpLocks/>
          </p:cNvCxnSpPr>
          <p:nvPr/>
        </p:nvCxnSpPr>
        <p:spPr>
          <a:xfrm>
            <a:off x="10691810" y="25576540"/>
            <a:ext cx="0" cy="4668849"/>
          </a:xfrm>
          <a:prstGeom prst="line">
            <a:avLst/>
          </a:prstGeom>
          <a:ln w="50800">
            <a:solidFill>
              <a:srgbClr val="007C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feld 27">
            <a:extLst>
              <a:ext uri="{FF2B5EF4-FFF2-40B4-BE49-F238E27FC236}">
                <a16:creationId xmlns:a16="http://schemas.microsoft.com/office/drawing/2014/main" id="{58B91E85-3C90-4577-BFBC-C45D86FDD45A}"/>
              </a:ext>
            </a:extLst>
          </p:cNvPr>
          <p:cNvSpPr txBox="1"/>
          <p:nvPr/>
        </p:nvSpPr>
        <p:spPr>
          <a:xfrm>
            <a:off x="11266233" y="25811898"/>
            <a:ext cx="8981946" cy="697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AT" sz="3000" dirty="0">
                <a:latin typeface="Century Gothic" panose="020B0502020202020204" pitchFamily="34" charset="0"/>
                <a:cs typeface="Arial" panose="020B0604020202020204" pitchFamily="34" charset="0"/>
              </a:rPr>
              <a:t>Strategiefelder des Lehrstuhls für Industrielogistik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F837122C-EC8E-E1AB-B84E-F627D9AD2C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0819" y="26729024"/>
            <a:ext cx="9292774" cy="3261763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7586AF2F-8680-417E-B8F2-C12201ABD9D9}"/>
              </a:ext>
            </a:extLst>
          </p:cNvPr>
          <p:cNvSpPr txBox="1"/>
          <p:nvPr/>
        </p:nvSpPr>
        <p:spPr>
          <a:xfrm>
            <a:off x="967367" y="5265251"/>
            <a:ext cx="19448891" cy="3323987"/>
          </a:xfrm>
          <a:prstGeom prst="rect">
            <a:avLst/>
          </a:prstGeom>
          <a:solidFill>
            <a:schemeClr val="bg2">
              <a:lumMod val="50000"/>
              <a:alpha val="26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200" b="1" dirty="0" err="1">
                <a:solidFill>
                  <a:srgbClr val="007C85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Forschungsfragen</a:t>
            </a:r>
            <a:r>
              <a:rPr lang="en-US" sz="4200" b="1" dirty="0">
                <a:solidFill>
                  <a:srgbClr val="007C85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:</a:t>
            </a:r>
          </a:p>
          <a:p>
            <a:endParaRPr lang="en-US" sz="4200" b="1" dirty="0">
              <a:solidFill>
                <a:srgbClr val="007C85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endParaRPr lang="en-US" sz="4200" b="1" dirty="0">
              <a:solidFill>
                <a:srgbClr val="007C85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endParaRPr lang="en-US" sz="4200" b="1" dirty="0">
              <a:solidFill>
                <a:srgbClr val="007C85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endParaRPr lang="en-US" sz="4200" b="1" dirty="0">
              <a:solidFill>
                <a:srgbClr val="007C85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Grafik 15" descr="Fragezeichen">
            <a:extLst>
              <a:ext uri="{FF2B5EF4-FFF2-40B4-BE49-F238E27FC236}">
                <a16:creationId xmlns:a16="http://schemas.microsoft.com/office/drawing/2014/main" id="{16468DCD-F638-4F16-93E0-83AA17EEAA7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8391" y="6188832"/>
            <a:ext cx="2081206" cy="2081206"/>
          </a:xfrm>
          <a:prstGeom prst="rect">
            <a:avLst/>
          </a:prstGeom>
        </p:spPr>
      </p:pic>
      <p:sp>
        <p:nvSpPr>
          <p:cNvPr id="37" name="Textfeld 36">
            <a:extLst>
              <a:ext uri="{FF2B5EF4-FFF2-40B4-BE49-F238E27FC236}">
                <a16:creationId xmlns:a16="http://schemas.microsoft.com/office/drawing/2014/main" id="{41BA69E5-803E-4FFA-83DD-304B041D2558}"/>
              </a:ext>
            </a:extLst>
          </p:cNvPr>
          <p:cNvSpPr txBox="1"/>
          <p:nvPr/>
        </p:nvSpPr>
        <p:spPr>
          <a:xfrm>
            <a:off x="2692949" y="5994940"/>
            <a:ext cx="81072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>
                <a:latin typeface="Century Gothic" panose="020B0502020202020204" pitchFamily="34" charset="0"/>
              </a:rPr>
              <a:t>Frage 1 (danach zentrieren zu Fragezeichen)</a:t>
            </a:r>
            <a:endParaRPr lang="de-AT" sz="5400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8" name="Grafik 37" descr="Fragezeichen">
            <a:extLst>
              <a:ext uri="{FF2B5EF4-FFF2-40B4-BE49-F238E27FC236}">
                <a16:creationId xmlns:a16="http://schemas.microsoft.com/office/drawing/2014/main" id="{0EE7B1C3-6712-411D-950B-48BC6C27BD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581099" y="6188832"/>
            <a:ext cx="2081206" cy="2081206"/>
          </a:xfrm>
          <a:prstGeom prst="rect">
            <a:avLst/>
          </a:prstGeom>
        </p:spPr>
      </p:pic>
      <p:sp>
        <p:nvSpPr>
          <p:cNvPr id="39" name="Textfeld 38">
            <a:extLst>
              <a:ext uri="{FF2B5EF4-FFF2-40B4-BE49-F238E27FC236}">
                <a16:creationId xmlns:a16="http://schemas.microsoft.com/office/drawing/2014/main" id="{E44E742A-A88F-44EC-84F3-6521F38C8034}"/>
              </a:ext>
            </a:extLst>
          </p:cNvPr>
          <p:cNvSpPr txBox="1"/>
          <p:nvPr/>
        </p:nvSpPr>
        <p:spPr>
          <a:xfrm>
            <a:off x="12351433" y="6198141"/>
            <a:ext cx="787736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>
                <a:latin typeface="Century Gothic" panose="020B0502020202020204" pitchFamily="34" charset="0"/>
              </a:rPr>
              <a:t>Frage 2 (danach zentrieren zu Fragezeichen)</a:t>
            </a:r>
            <a:endParaRPr lang="de-AT" sz="3200" dirty="0">
              <a:latin typeface="Century Gothic" panose="020B0502020202020204" pitchFamily="34" charset="0"/>
            </a:endParaRP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A096C3F7-DF23-4598-9DED-5FD23D751E5B}"/>
              </a:ext>
            </a:extLst>
          </p:cNvPr>
          <p:cNvSpPr txBox="1"/>
          <p:nvPr/>
        </p:nvSpPr>
        <p:spPr>
          <a:xfrm>
            <a:off x="940595" y="9023621"/>
            <a:ext cx="9468000" cy="7971413"/>
          </a:xfrm>
          <a:prstGeom prst="rect">
            <a:avLst/>
          </a:prstGeom>
          <a:noFill/>
          <a:ln w="12700"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AT" sz="36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Motivation und Problemstellung</a:t>
            </a:r>
          </a:p>
          <a:p>
            <a:r>
              <a:rPr lang="de-AT" sz="2800" dirty="0">
                <a:latin typeface="Century Gothic" panose="020B0502020202020204" pitchFamily="34" charset="0"/>
              </a:rPr>
              <a:t>	</a:t>
            </a:r>
          </a:p>
          <a:p>
            <a:r>
              <a:rPr lang="de-AT" sz="2800" dirty="0">
                <a:latin typeface="Century Gothic" panose="020B0502020202020204" pitchFamily="34" charset="0"/>
              </a:rPr>
              <a:t>			</a:t>
            </a: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D25D0487-1145-4C2E-B4AB-11CD8225C24B}"/>
              </a:ext>
            </a:extLst>
          </p:cNvPr>
          <p:cNvSpPr txBox="1"/>
          <p:nvPr/>
        </p:nvSpPr>
        <p:spPr>
          <a:xfrm>
            <a:off x="944829" y="17210478"/>
            <a:ext cx="9468000" cy="3662541"/>
          </a:xfrm>
          <a:prstGeom prst="rect">
            <a:avLst/>
          </a:prstGeom>
          <a:noFill/>
          <a:ln w="12700"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AT" sz="36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Forschungsmethodik</a:t>
            </a:r>
            <a:endParaRPr lang="de-AT" sz="28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pPr marL="457200" indent="-457200">
              <a:buClr>
                <a:srgbClr val="007E7D"/>
              </a:buClr>
              <a:buFont typeface="Arial" panose="020B0604020202020204" pitchFamily="34" charset="0"/>
              <a:buChar char="•"/>
            </a:pPr>
            <a:r>
              <a:rPr lang="de-AT" sz="2800" dirty="0">
                <a:latin typeface="Century Gothic" panose="020B0502020202020204" pitchFamily="34" charset="0"/>
              </a:rPr>
              <a:t>Explorative Literaturrecherche</a:t>
            </a:r>
          </a:p>
          <a:p>
            <a:pPr marL="457200" indent="-457200">
              <a:buClr>
                <a:srgbClr val="007E7D"/>
              </a:buClr>
              <a:buFont typeface="Arial" panose="020B0604020202020204" pitchFamily="34" charset="0"/>
              <a:buChar char="•"/>
            </a:pPr>
            <a:r>
              <a:rPr lang="de-AT" sz="2800" dirty="0">
                <a:latin typeface="Century Gothic" panose="020B0502020202020204" pitchFamily="34" charset="0"/>
              </a:rPr>
              <a:t>Systematische Literaturrecherche</a:t>
            </a:r>
          </a:p>
          <a:p>
            <a:pPr marL="457200" indent="-457200">
              <a:buClr>
                <a:srgbClr val="007E7D"/>
              </a:buClr>
              <a:buFont typeface="Arial" panose="020B0604020202020204" pitchFamily="34" charset="0"/>
              <a:buChar char="•"/>
            </a:pPr>
            <a:r>
              <a:rPr lang="de-AT" sz="2800" dirty="0">
                <a:latin typeface="Century Gothic" panose="020B0502020202020204" pitchFamily="34" charset="0"/>
              </a:rPr>
              <a:t>Experteninterviews</a:t>
            </a:r>
          </a:p>
          <a:p>
            <a:pPr marL="457200" indent="-457200">
              <a:buClr>
                <a:srgbClr val="007E7D"/>
              </a:buClr>
              <a:buFont typeface="Arial" panose="020B0604020202020204" pitchFamily="34" charset="0"/>
              <a:buChar char="•"/>
            </a:pPr>
            <a:r>
              <a:rPr lang="de-AT" sz="2800" dirty="0">
                <a:latin typeface="Century Gothic" panose="020B0502020202020204" pitchFamily="34" charset="0"/>
              </a:rPr>
              <a:t>Simulation</a:t>
            </a:r>
          </a:p>
          <a:p>
            <a:pPr marL="457200" indent="-457200">
              <a:buClr>
                <a:srgbClr val="007E7D"/>
              </a:buClr>
              <a:buFont typeface="Arial" panose="020B0604020202020204" pitchFamily="34" charset="0"/>
              <a:buChar char="•"/>
            </a:pPr>
            <a:endParaRPr lang="de-AT" sz="2800" dirty="0">
              <a:latin typeface="Century Gothic" panose="020B0502020202020204" pitchFamily="34" charset="0"/>
            </a:endParaRPr>
          </a:p>
          <a:p>
            <a:pPr marL="457200" indent="-457200">
              <a:buClr>
                <a:srgbClr val="007E7D"/>
              </a:buClr>
              <a:buFont typeface="Arial" panose="020B0604020202020204" pitchFamily="34" charset="0"/>
              <a:buChar char="•"/>
            </a:pPr>
            <a:endParaRPr lang="de-AT" sz="2800" dirty="0">
              <a:latin typeface="Century Gothic" panose="020B0502020202020204" pitchFamily="34" charset="0"/>
            </a:endParaRP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733A0555-7D07-46E5-AD4D-6364CDEF89EA}"/>
              </a:ext>
            </a:extLst>
          </p:cNvPr>
          <p:cNvSpPr txBox="1"/>
          <p:nvPr/>
        </p:nvSpPr>
        <p:spPr>
          <a:xfrm>
            <a:off x="10970796" y="9023621"/>
            <a:ext cx="9468000" cy="11849398"/>
          </a:xfrm>
          <a:prstGeom prst="rect">
            <a:avLst/>
          </a:prstGeom>
          <a:noFill/>
          <a:ln w="12700"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AT" sz="36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Ergebnisse</a:t>
            </a:r>
            <a:endParaRPr lang="de-AT" sz="28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F2597E80-4A40-4BD4-8928-8B03BF13F925}"/>
              </a:ext>
            </a:extLst>
          </p:cNvPr>
          <p:cNvSpPr txBox="1"/>
          <p:nvPr/>
        </p:nvSpPr>
        <p:spPr>
          <a:xfrm>
            <a:off x="968394" y="21307403"/>
            <a:ext cx="19446837" cy="4093428"/>
          </a:xfrm>
          <a:prstGeom prst="rect">
            <a:avLst/>
          </a:prstGeom>
          <a:noFill/>
          <a:ln w="12700"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AT" sz="36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Implikationen und Ausblick</a:t>
            </a:r>
            <a:endParaRPr lang="de-AT" sz="28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</p:txBody>
      </p:sp>
      <p:cxnSp>
        <p:nvCxnSpPr>
          <p:cNvPr id="45" name="Gerader Verbinder 44">
            <a:extLst>
              <a:ext uri="{FF2B5EF4-FFF2-40B4-BE49-F238E27FC236}">
                <a16:creationId xmlns:a16="http://schemas.microsoft.com/office/drawing/2014/main" id="{6965C721-8399-40A8-A04F-E140093918C8}"/>
              </a:ext>
            </a:extLst>
          </p:cNvPr>
          <p:cNvCxnSpPr>
            <a:cxnSpLocks/>
            <a:endCxn id="44" idx="2"/>
          </p:cNvCxnSpPr>
          <p:nvPr/>
        </p:nvCxnSpPr>
        <p:spPr>
          <a:xfrm>
            <a:off x="10691810" y="22045988"/>
            <a:ext cx="3" cy="3354843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" name="Grafik 48" descr="Abschlusshut">
            <a:extLst>
              <a:ext uri="{FF2B5EF4-FFF2-40B4-BE49-F238E27FC236}">
                <a16:creationId xmlns:a16="http://schemas.microsoft.com/office/drawing/2014/main" id="{43767C08-D2E0-4BD6-9BDD-0B0AF47BFEA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56850" y="21316988"/>
            <a:ext cx="1458000" cy="1458000"/>
          </a:xfrm>
          <a:prstGeom prst="rect">
            <a:avLst/>
          </a:prstGeom>
        </p:spPr>
      </p:pic>
      <p:pic>
        <p:nvPicPr>
          <p:cNvPr id="51" name="Grafik 50" descr="Fabrik">
            <a:extLst>
              <a:ext uri="{FF2B5EF4-FFF2-40B4-BE49-F238E27FC236}">
                <a16:creationId xmlns:a16="http://schemas.microsoft.com/office/drawing/2014/main" id="{B2365FCB-69E9-4E72-A04D-D87DC8D4109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8944311" y="21316988"/>
            <a:ext cx="1459282" cy="1459282"/>
          </a:xfrm>
          <a:prstGeom prst="rect">
            <a:avLst/>
          </a:prstGeom>
        </p:spPr>
      </p:pic>
      <p:sp>
        <p:nvSpPr>
          <p:cNvPr id="52" name="Textfeld 51">
            <a:extLst>
              <a:ext uri="{FF2B5EF4-FFF2-40B4-BE49-F238E27FC236}">
                <a16:creationId xmlns:a16="http://schemas.microsoft.com/office/drawing/2014/main" id="{29559E85-2AAE-4038-A23B-55F128BEB216}"/>
              </a:ext>
            </a:extLst>
          </p:cNvPr>
          <p:cNvSpPr txBox="1"/>
          <p:nvPr/>
        </p:nvSpPr>
        <p:spPr>
          <a:xfrm>
            <a:off x="2414849" y="22077758"/>
            <a:ext cx="7822209" cy="3108543"/>
          </a:xfrm>
          <a:prstGeom prst="rect">
            <a:avLst/>
          </a:prstGeom>
          <a:solidFill>
            <a:schemeClr val="bg2">
              <a:lumMod val="50000"/>
              <a:alpha val="26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Clr>
                <a:schemeClr val="bg2">
                  <a:lumMod val="50000"/>
                </a:schemeClr>
              </a:buClr>
              <a:buFont typeface="Century Gothic" panose="020B0502020202020204" pitchFamily="34" charset="0"/>
              <a:buChar char="→"/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1</a:t>
            </a:r>
          </a:p>
          <a:p>
            <a:pPr marL="457200" indent="-457200">
              <a:buClr>
                <a:schemeClr val="bg2">
                  <a:lumMod val="50000"/>
                </a:schemeClr>
              </a:buClr>
              <a:buFont typeface="Century Gothic" panose="020B0502020202020204" pitchFamily="34" charset="0"/>
              <a:buChar char="→"/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2</a:t>
            </a:r>
          </a:p>
          <a:p>
            <a:pPr marL="457200" indent="-457200">
              <a:buClr>
                <a:schemeClr val="bg2">
                  <a:lumMod val="50000"/>
                </a:schemeClr>
              </a:buClr>
              <a:buFont typeface="Century Gothic" panose="020B0502020202020204" pitchFamily="34" charset="0"/>
              <a:buChar char="→"/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3</a:t>
            </a:r>
          </a:p>
          <a:p>
            <a:pPr marL="457200" indent="-457200">
              <a:buClr>
                <a:schemeClr val="bg2">
                  <a:lumMod val="50000"/>
                </a:schemeClr>
              </a:buClr>
              <a:buFont typeface="Century Gothic" panose="020B0502020202020204" pitchFamily="34" charset="0"/>
              <a:buChar char="→"/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4</a:t>
            </a:r>
          </a:p>
          <a:p>
            <a:pPr marL="457200" indent="-457200">
              <a:buClr>
                <a:schemeClr val="bg2">
                  <a:lumMod val="50000"/>
                </a:schemeClr>
              </a:buClr>
              <a:buFont typeface="Century Gothic" panose="020B0502020202020204" pitchFamily="34" charset="0"/>
              <a:buChar char="→"/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5</a:t>
            </a:r>
          </a:p>
          <a:p>
            <a:pPr marL="457200" indent="-457200">
              <a:buClr>
                <a:schemeClr val="bg2">
                  <a:lumMod val="50000"/>
                </a:schemeClr>
              </a:buClr>
              <a:buFont typeface="Century Gothic" panose="020B0502020202020204" pitchFamily="34" charset="0"/>
              <a:buChar char="→"/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6</a:t>
            </a:r>
          </a:p>
          <a:p>
            <a:pPr marL="457200" indent="-457200">
              <a:buClr>
                <a:schemeClr val="bg2">
                  <a:lumMod val="50000"/>
                </a:schemeClr>
              </a:buClr>
              <a:buFont typeface="Century Gothic" panose="020B0502020202020204" pitchFamily="34" charset="0"/>
              <a:buChar char="→"/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53" name="Textfeld 52">
            <a:extLst>
              <a:ext uri="{FF2B5EF4-FFF2-40B4-BE49-F238E27FC236}">
                <a16:creationId xmlns:a16="http://schemas.microsoft.com/office/drawing/2014/main" id="{FDE1C793-1553-4DCF-8653-84C25FC6A1FE}"/>
              </a:ext>
            </a:extLst>
          </p:cNvPr>
          <p:cNvSpPr txBox="1"/>
          <p:nvPr/>
        </p:nvSpPr>
        <p:spPr>
          <a:xfrm>
            <a:off x="11095976" y="22077758"/>
            <a:ext cx="7822209" cy="3108543"/>
          </a:xfrm>
          <a:prstGeom prst="rect">
            <a:avLst/>
          </a:prstGeom>
          <a:solidFill>
            <a:schemeClr val="bg2">
              <a:lumMod val="50000"/>
              <a:alpha val="26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Clr>
                <a:schemeClr val="bg2">
                  <a:lumMod val="50000"/>
                </a:schemeClr>
              </a:buClr>
              <a:buFont typeface="Century Gothic" panose="020B0502020202020204" pitchFamily="34" charset="0"/>
              <a:buChar char="→"/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1</a:t>
            </a:r>
          </a:p>
          <a:p>
            <a:pPr marL="457200" indent="-457200">
              <a:buClr>
                <a:schemeClr val="bg2">
                  <a:lumMod val="50000"/>
                </a:schemeClr>
              </a:buClr>
              <a:buFont typeface="Century Gothic" panose="020B0502020202020204" pitchFamily="34" charset="0"/>
              <a:buChar char="→"/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2</a:t>
            </a:r>
          </a:p>
          <a:p>
            <a:pPr marL="457200" indent="-457200">
              <a:buClr>
                <a:schemeClr val="bg2">
                  <a:lumMod val="50000"/>
                </a:schemeClr>
              </a:buClr>
              <a:buFont typeface="Century Gothic" panose="020B0502020202020204" pitchFamily="34" charset="0"/>
              <a:buChar char="→"/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3</a:t>
            </a:r>
          </a:p>
          <a:p>
            <a:pPr marL="457200" indent="-457200">
              <a:buClr>
                <a:schemeClr val="bg2">
                  <a:lumMod val="50000"/>
                </a:schemeClr>
              </a:buClr>
              <a:buFont typeface="Century Gothic" panose="020B0502020202020204" pitchFamily="34" charset="0"/>
              <a:buChar char="→"/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4</a:t>
            </a:r>
          </a:p>
          <a:p>
            <a:pPr marL="457200" indent="-457200">
              <a:buClr>
                <a:schemeClr val="bg2">
                  <a:lumMod val="50000"/>
                </a:schemeClr>
              </a:buClr>
              <a:buFont typeface="Century Gothic" panose="020B0502020202020204" pitchFamily="34" charset="0"/>
              <a:buChar char="→"/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5</a:t>
            </a:r>
          </a:p>
          <a:p>
            <a:pPr marL="457200" indent="-457200">
              <a:buClr>
                <a:schemeClr val="bg2">
                  <a:lumMod val="50000"/>
                </a:schemeClr>
              </a:buClr>
              <a:buFont typeface="Century Gothic" panose="020B0502020202020204" pitchFamily="34" charset="0"/>
              <a:buChar char="→"/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6</a:t>
            </a:r>
          </a:p>
          <a:p>
            <a:pPr marL="457200" indent="-457200">
              <a:buClr>
                <a:schemeClr val="bg2">
                  <a:lumMod val="50000"/>
                </a:schemeClr>
              </a:buClr>
              <a:buFont typeface="Century Gothic" panose="020B0502020202020204" pitchFamily="34" charset="0"/>
              <a:buChar char="→"/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067D2E06-9110-4973-AC93-BB1F16C36C93}"/>
              </a:ext>
            </a:extLst>
          </p:cNvPr>
          <p:cNvSpPr txBox="1"/>
          <p:nvPr/>
        </p:nvSpPr>
        <p:spPr>
          <a:xfrm>
            <a:off x="1347296" y="22572708"/>
            <a:ext cx="677108" cy="2708779"/>
          </a:xfrm>
          <a:prstGeom prst="rect">
            <a:avLst/>
          </a:prstGeom>
          <a:noFill/>
        </p:spPr>
        <p:txBody>
          <a:bodyPr vert="vert270" wrap="square" rtlCol="0" anchor="ctr">
            <a:spAutoFit/>
          </a:bodyPr>
          <a:lstStyle/>
          <a:p>
            <a:pPr algn="ctr"/>
            <a:r>
              <a:rPr lang="de-AT" sz="3200" dirty="0">
                <a:latin typeface="Century Gothic" panose="020B0502020202020204" pitchFamily="34" charset="0"/>
              </a:rPr>
              <a:t>Wissenschaft</a:t>
            </a:r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E1B8A225-98EA-4E73-9895-A3657E0079C0}"/>
              </a:ext>
            </a:extLst>
          </p:cNvPr>
          <p:cNvSpPr txBox="1"/>
          <p:nvPr/>
        </p:nvSpPr>
        <p:spPr>
          <a:xfrm>
            <a:off x="19335398" y="22572708"/>
            <a:ext cx="677108" cy="2708779"/>
          </a:xfrm>
          <a:prstGeom prst="rect">
            <a:avLst/>
          </a:prstGeom>
          <a:noFill/>
        </p:spPr>
        <p:txBody>
          <a:bodyPr vert="vert" wrap="square" rtlCol="0" anchor="ctr">
            <a:spAutoFit/>
          </a:bodyPr>
          <a:lstStyle/>
          <a:p>
            <a:pPr algn="ctr"/>
            <a:r>
              <a:rPr lang="de-AT" sz="3200" dirty="0">
                <a:latin typeface="Century Gothic" panose="020B0502020202020204" pitchFamily="34" charset="0"/>
              </a:rPr>
              <a:t>Wirtschaft</a:t>
            </a:r>
          </a:p>
        </p:txBody>
      </p:sp>
      <p:pic>
        <p:nvPicPr>
          <p:cNvPr id="4" name="Grafik 3" descr="Lupe">
            <a:extLst>
              <a:ext uri="{FF2B5EF4-FFF2-40B4-BE49-F238E27FC236}">
                <a16:creationId xmlns:a16="http://schemas.microsoft.com/office/drawing/2014/main" id="{9E2C62A5-ABCF-4FA1-866A-95A73C3678E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9137332" y="17423426"/>
            <a:ext cx="914400" cy="914400"/>
          </a:xfrm>
          <a:prstGeom prst="rect">
            <a:avLst/>
          </a:prstGeom>
        </p:spPr>
      </p:pic>
      <p:pic>
        <p:nvPicPr>
          <p:cNvPr id="9" name="Grafik 8" descr="Volltreffer">
            <a:extLst>
              <a:ext uri="{FF2B5EF4-FFF2-40B4-BE49-F238E27FC236}">
                <a16:creationId xmlns:a16="http://schemas.microsoft.com/office/drawing/2014/main" id="{02FC70F8-FE9D-4BAA-AED7-A3C38A6974F6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9314394" y="9116767"/>
            <a:ext cx="914400" cy="914400"/>
          </a:xfrm>
          <a:prstGeom prst="rect">
            <a:avLst/>
          </a:prstGeom>
        </p:spPr>
      </p:pic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FDB7AC18-A520-42CD-95CD-10E67545EF87}"/>
              </a:ext>
            </a:extLst>
          </p:cNvPr>
          <p:cNvGrpSpPr/>
          <p:nvPr/>
        </p:nvGrpSpPr>
        <p:grpSpPr>
          <a:xfrm>
            <a:off x="-20463" y="0"/>
            <a:ext cx="21404087" cy="2334310"/>
            <a:chOff x="-20463" y="3011"/>
            <a:chExt cx="21404087" cy="2334310"/>
          </a:xfrm>
        </p:grpSpPr>
        <p:pic>
          <p:nvPicPr>
            <p:cNvPr id="107" name="Grafik 106">
              <a:extLst>
                <a:ext uri="{FF2B5EF4-FFF2-40B4-BE49-F238E27FC236}">
                  <a16:creationId xmlns:a16="http://schemas.microsoft.com/office/drawing/2014/main" id="{D58BA0CD-5726-4854-AE66-9B350AC2A9D5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3011"/>
              <a:ext cx="21383625" cy="2334310"/>
            </a:xfrm>
            <a:prstGeom prst="rect">
              <a:avLst/>
            </a:prstGeom>
          </p:spPr>
        </p:pic>
        <p:sp>
          <p:nvSpPr>
            <p:cNvPr id="109" name="Textfeld 108">
              <a:extLst>
                <a:ext uri="{FF2B5EF4-FFF2-40B4-BE49-F238E27FC236}">
                  <a16:creationId xmlns:a16="http://schemas.microsoft.com/office/drawing/2014/main" id="{4B6A656C-ABDC-4B16-B235-8BB1C2984B65}"/>
                </a:ext>
              </a:extLst>
            </p:cNvPr>
            <p:cNvSpPr txBox="1"/>
            <p:nvPr/>
          </p:nvSpPr>
          <p:spPr>
            <a:xfrm>
              <a:off x="12454932" y="531906"/>
              <a:ext cx="8928692" cy="694800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AT" sz="3000" b="1" dirty="0">
                  <a:solidFill>
                    <a:schemeClr val="bg1"/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  <a:t>Am Lehrstuhl für Informationstechnologie </a:t>
              </a:r>
            </a:p>
          </p:txBody>
        </p:sp>
        <p:sp>
          <p:nvSpPr>
            <p:cNvPr id="31" name="Textfeld 30">
              <a:extLst>
                <a:ext uri="{FF2B5EF4-FFF2-40B4-BE49-F238E27FC236}">
                  <a16:creationId xmlns:a16="http://schemas.microsoft.com/office/drawing/2014/main" id="{70B1CEC6-A8AB-4852-AC22-7F25B9507008}"/>
                </a:ext>
              </a:extLst>
            </p:cNvPr>
            <p:cNvSpPr txBox="1"/>
            <p:nvPr/>
          </p:nvSpPr>
          <p:spPr>
            <a:xfrm>
              <a:off x="-20463" y="531906"/>
              <a:ext cx="8928692" cy="694800"/>
            </a:xfrm>
            <a:prstGeom prst="rect">
              <a:avLst/>
            </a:prstGeom>
            <a:solidFill>
              <a:srgbClr val="007C84"/>
            </a:solidFill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AT" sz="3000" b="1" dirty="0">
                  <a:solidFill>
                    <a:schemeClr val="bg1"/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  <a:t>Masterarbeit</a:t>
              </a:r>
            </a:p>
          </p:txBody>
        </p:sp>
      </p:grpSp>
      <p:pic>
        <p:nvPicPr>
          <p:cNvPr id="77" name="Grafik 76">
            <a:extLst>
              <a:ext uri="{FF2B5EF4-FFF2-40B4-BE49-F238E27FC236}">
                <a16:creationId xmlns:a16="http://schemas.microsoft.com/office/drawing/2014/main" id="{EEBE6FCB-9410-490C-BD4C-1CEDBC44FD74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81" y="2627482"/>
            <a:ext cx="1846800" cy="1838209"/>
          </a:xfrm>
          <a:prstGeom prst="rect">
            <a:avLst/>
          </a:prstGeom>
        </p:spPr>
      </p:pic>
      <p:pic>
        <p:nvPicPr>
          <p:cNvPr id="78" name="Grafik 77">
            <a:extLst>
              <a:ext uri="{FF2B5EF4-FFF2-40B4-BE49-F238E27FC236}">
                <a16:creationId xmlns:a16="http://schemas.microsoft.com/office/drawing/2014/main" id="{F804B7D8-3356-4D49-BC33-7FDE15FCEDC4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65340" y="2513725"/>
            <a:ext cx="1846800" cy="1838209"/>
          </a:xfrm>
          <a:prstGeom prst="rect">
            <a:avLst/>
          </a:prstGeom>
        </p:spPr>
      </p:pic>
      <p:sp>
        <p:nvSpPr>
          <p:cNvPr id="79" name="Textfeld 78">
            <a:extLst>
              <a:ext uri="{FF2B5EF4-FFF2-40B4-BE49-F238E27FC236}">
                <a16:creationId xmlns:a16="http://schemas.microsoft.com/office/drawing/2014/main" id="{08C56B4A-B42D-46A2-8A21-60F750C04D47}"/>
              </a:ext>
            </a:extLst>
          </p:cNvPr>
          <p:cNvSpPr txBox="1"/>
          <p:nvPr/>
        </p:nvSpPr>
        <p:spPr>
          <a:xfrm>
            <a:off x="2414849" y="2694736"/>
            <a:ext cx="572893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400" dirty="0">
                <a:latin typeface="Century Gothic" panose="020B0502020202020204" pitchFamily="34" charset="0"/>
              </a:rPr>
              <a:t>Notiz: Richtiges Symbol anhand der Zuordnung zum Strategiefeld auswählen und kopieren, danach diese Notiz löschen</a:t>
            </a: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FEE5BD8E-02F2-4AAE-9D9A-E8B8BFA6CF9F}"/>
              </a:ext>
            </a:extLst>
          </p:cNvPr>
          <p:cNvSpPr txBox="1"/>
          <p:nvPr/>
        </p:nvSpPr>
        <p:spPr>
          <a:xfrm>
            <a:off x="1910808" y="2586445"/>
            <a:ext cx="17562005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6400" b="1" i="1" dirty="0">
                <a:solidFill>
                  <a:srgbClr val="007C85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Titel: </a:t>
            </a:r>
          </a:p>
          <a:p>
            <a:pPr algn="ctr"/>
            <a:r>
              <a:rPr lang="de-AT" sz="4000" b="1" i="1" dirty="0">
                <a:solidFill>
                  <a:srgbClr val="007E7D">
                    <a:alpha val="60000"/>
                  </a:srgb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Untertitel</a:t>
            </a: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46D3A0D4-483B-423A-8BBE-648FDCB5F8C2}"/>
              </a:ext>
            </a:extLst>
          </p:cNvPr>
          <p:cNvSpPr txBox="1"/>
          <p:nvPr/>
        </p:nvSpPr>
        <p:spPr>
          <a:xfrm>
            <a:off x="4684301" y="25737499"/>
            <a:ext cx="5896796" cy="324204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DE" sz="2800" b="1" dirty="0">
                <a:latin typeface="Century Gothic" panose="020B0502020202020204" pitchFamily="34" charset="0"/>
                <a:cs typeface="Arial" panose="020B0604020202020204" pitchFamily="34" charset="0"/>
              </a:rPr>
              <a:t>Name, </a:t>
            </a:r>
            <a:r>
              <a:rPr lang="de-DE" sz="2800" b="1" dirty="0" err="1">
                <a:latin typeface="Century Gothic" panose="020B0502020202020204" pitchFamily="34" charset="0"/>
                <a:cs typeface="Arial" panose="020B0604020202020204" pitchFamily="34" charset="0"/>
              </a:rPr>
              <a:t>BSc</a:t>
            </a:r>
            <a:endParaRPr lang="de-DE" sz="2800" b="1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Betreut von: </a:t>
            </a:r>
          </a:p>
          <a:p>
            <a:pPr>
              <a:lnSpc>
                <a:spcPct val="150000"/>
              </a:lnSpc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Firma: </a:t>
            </a:r>
          </a:p>
          <a:p>
            <a:pPr>
              <a:lnSpc>
                <a:spcPct val="150000"/>
              </a:lnSpc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E-Mail (nicht </a:t>
            </a:r>
            <a:r>
              <a:rPr lang="de-AT" sz="2800" dirty="0" err="1">
                <a:latin typeface="Century Gothic" panose="020B0502020202020204" pitchFamily="34" charset="0"/>
                <a:cs typeface="Arial" panose="020B0604020202020204" pitchFamily="34" charset="0"/>
              </a:rPr>
              <a:t>stud</a:t>
            </a: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-mail!)</a:t>
            </a:r>
          </a:p>
          <a:p>
            <a:pPr>
              <a:lnSpc>
                <a:spcPct val="150000"/>
              </a:lnSpc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Abschluss Juni 2024</a:t>
            </a:r>
          </a:p>
        </p:txBody>
      </p:sp>
      <p:pic>
        <p:nvPicPr>
          <p:cNvPr id="36" name="Grafik 35">
            <a:extLst>
              <a:ext uri="{FF2B5EF4-FFF2-40B4-BE49-F238E27FC236}">
                <a16:creationId xmlns:a16="http://schemas.microsoft.com/office/drawing/2014/main" id="{DE979952-68DA-4C38-8F54-F932C278F883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6"/>
              </a:ext>
            </a:extLst>
          </a:blip>
          <a:stretch>
            <a:fillRect/>
          </a:stretch>
        </p:blipFill>
        <p:spPr>
          <a:xfrm>
            <a:off x="956850" y="25737499"/>
            <a:ext cx="3541916" cy="3830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5681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6F04708A-1220-4C0B-BD8D-14D7BABB3167}"/>
              </a:ext>
            </a:extLst>
          </p:cNvPr>
          <p:cNvCxnSpPr>
            <a:cxnSpLocks/>
          </p:cNvCxnSpPr>
          <p:nvPr/>
        </p:nvCxnSpPr>
        <p:spPr>
          <a:xfrm>
            <a:off x="-1" y="25606364"/>
            <a:ext cx="21383625" cy="0"/>
          </a:xfrm>
          <a:prstGeom prst="line">
            <a:avLst/>
          </a:prstGeom>
          <a:ln w="50800">
            <a:solidFill>
              <a:srgbClr val="007C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r Verbinder 19">
            <a:extLst>
              <a:ext uri="{FF2B5EF4-FFF2-40B4-BE49-F238E27FC236}">
                <a16:creationId xmlns:a16="http://schemas.microsoft.com/office/drawing/2014/main" id="{B4D1C6D3-7D8E-42A3-B01D-4C969732A51A}"/>
              </a:ext>
            </a:extLst>
          </p:cNvPr>
          <p:cNvCxnSpPr>
            <a:cxnSpLocks/>
          </p:cNvCxnSpPr>
          <p:nvPr/>
        </p:nvCxnSpPr>
        <p:spPr>
          <a:xfrm>
            <a:off x="10691810" y="25576540"/>
            <a:ext cx="0" cy="4668849"/>
          </a:xfrm>
          <a:prstGeom prst="line">
            <a:avLst/>
          </a:prstGeom>
          <a:ln w="50800">
            <a:solidFill>
              <a:srgbClr val="007C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feld 27">
            <a:extLst>
              <a:ext uri="{FF2B5EF4-FFF2-40B4-BE49-F238E27FC236}">
                <a16:creationId xmlns:a16="http://schemas.microsoft.com/office/drawing/2014/main" id="{58B91E85-3C90-4577-BFBC-C45D86FDD45A}"/>
              </a:ext>
            </a:extLst>
          </p:cNvPr>
          <p:cNvSpPr txBox="1"/>
          <p:nvPr/>
        </p:nvSpPr>
        <p:spPr>
          <a:xfrm>
            <a:off x="11266233" y="25811898"/>
            <a:ext cx="8981946" cy="697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AT" sz="3000" dirty="0">
                <a:latin typeface="Century Gothic" panose="020B0502020202020204" pitchFamily="34" charset="0"/>
                <a:cs typeface="Arial" panose="020B0604020202020204" pitchFamily="34" charset="0"/>
              </a:rPr>
              <a:t>Strategiefelder des Lehrstuhls für Industrielogistik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F837122C-EC8E-E1AB-B84E-F627D9AD2C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0819" y="26729024"/>
            <a:ext cx="9292774" cy="3261763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7586AF2F-8680-417E-B8F2-C12201ABD9D9}"/>
              </a:ext>
            </a:extLst>
          </p:cNvPr>
          <p:cNvSpPr txBox="1"/>
          <p:nvPr/>
        </p:nvSpPr>
        <p:spPr>
          <a:xfrm>
            <a:off x="967367" y="5265251"/>
            <a:ext cx="19448891" cy="3323987"/>
          </a:xfrm>
          <a:prstGeom prst="rect">
            <a:avLst/>
          </a:prstGeom>
          <a:solidFill>
            <a:schemeClr val="bg2">
              <a:lumMod val="50000"/>
              <a:alpha val="26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200" b="1" dirty="0" err="1">
                <a:solidFill>
                  <a:srgbClr val="007C85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Forschungsfragen</a:t>
            </a:r>
            <a:r>
              <a:rPr lang="en-US" sz="4200" b="1" dirty="0">
                <a:solidFill>
                  <a:srgbClr val="007C85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:</a:t>
            </a:r>
          </a:p>
          <a:p>
            <a:endParaRPr lang="en-US" sz="4200" b="1" dirty="0">
              <a:solidFill>
                <a:srgbClr val="007C85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endParaRPr lang="en-US" sz="4200" b="1" dirty="0">
              <a:solidFill>
                <a:srgbClr val="007C85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endParaRPr lang="en-US" sz="4200" b="1" dirty="0">
              <a:solidFill>
                <a:srgbClr val="007C85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endParaRPr lang="en-US" sz="4200" b="1" dirty="0">
              <a:solidFill>
                <a:srgbClr val="007C85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Grafik 15" descr="Fragezeichen">
            <a:extLst>
              <a:ext uri="{FF2B5EF4-FFF2-40B4-BE49-F238E27FC236}">
                <a16:creationId xmlns:a16="http://schemas.microsoft.com/office/drawing/2014/main" id="{16468DCD-F638-4F16-93E0-83AA17EEAA7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8391" y="6188832"/>
            <a:ext cx="2081206" cy="2081206"/>
          </a:xfrm>
          <a:prstGeom prst="rect">
            <a:avLst/>
          </a:prstGeom>
        </p:spPr>
      </p:pic>
      <p:sp>
        <p:nvSpPr>
          <p:cNvPr id="37" name="Textfeld 36">
            <a:extLst>
              <a:ext uri="{FF2B5EF4-FFF2-40B4-BE49-F238E27FC236}">
                <a16:creationId xmlns:a16="http://schemas.microsoft.com/office/drawing/2014/main" id="{41BA69E5-803E-4FFA-83DD-304B041D2558}"/>
              </a:ext>
            </a:extLst>
          </p:cNvPr>
          <p:cNvSpPr txBox="1"/>
          <p:nvPr/>
        </p:nvSpPr>
        <p:spPr>
          <a:xfrm>
            <a:off x="2692949" y="5994940"/>
            <a:ext cx="81072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>
                <a:latin typeface="Century Gothic" panose="020B0502020202020204" pitchFamily="34" charset="0"/>
              </a:rPr>
              <a:t>Frage 1 (danach zentrieren zu Fragezeichen)</a:t>
            </a:r>
            <a:endParaRPr lang="de-AT" sz="5400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8" name="Grafik 37" descr="Fragezeichen">
            <a:extLst>
              <a:ext uri="{FF2B5EF4-FFF2-40B4-BE49-F238E27FC236}">
                <a16:creationId xmlns:a16="http://schemas.microsoft.com/office/drawing/2014/main" id="{0EE7B1C3-6712-411D-950B-48BC6C27BD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581099" y="6188832"/>
            <a:ext cx="2081206" cy="2081206"/>
          </a:xfrm>
          <a:prstGeom prst="rect">
            <a:avLst/>
          </a:prstGeom>
        </p:spPr>
      </p:pic>
      <p:sp>
        <p:nvSpPr>
          <p:cNvPr id="39" name="Textfeld 38">
            <a:extLst>
              <a:ext uri="{FF2B5EF4-FFF2-40B4-BE49-F238E27FC236}">
                <a16:creationId xmlns:a16="http://schemas.microsoft.com/office/drawing/2014/main" id="{E44E742A-A88F-44EC-84F3-6521F38C8034}"/>
              </a:ext>
            </a:extLst>
          </p:cNvPr>
          <p:cNvSpPr txBox="1"/>
          <p:nvPr/>
        </p:nvSpPr>
        <p:spPr>
          <a:xfrm>
            <a:off x="12351433" y="6198141"/>
            <a:ext cx="787736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>
                <a:latin typeface="Century Gothic" panose="020B0502020202020204" pitchFamily="34" charset="0"/>
              </a:rPr>
              <a:t>Frage 2 (danach zentrieren zu Fragezeichen)</a:t>
            </a:r>
            <a:endParaRPr lang="de-AT" sz="3200" dirty="0">
              <a:latin typeface="Century Gothic" panose="020B0502020202020204" pitchFamily="34" charset="0"/>
            </a:endParaRP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A096C3F7-DF23-4598-9DED-5FD23D751E5B}"/>
              </a:ext>
            </a:extLst>
          </p:cNvPr>
          <p:cNvSpPr txBox="1"/>
          <p:nvPr/>
        </p:nvSpPr>
        <p:spPr>
          <a:xfrm>
            <a:off x="940595" y="9023621"/>
            <a:ext cx="9468000" cy="7971413"/>
          </a:xfrm>
          <a:prstGeom prst="rect">
            <a:avLst/>
          </a:prstGeom>
          <a:noFill/>
          <a:ln w="12700"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AT" sz="36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Motivation und Problemstellung</a:t>
            </a:r>
          </a:p>
          <a:p>
            <a:r>
              <a:rPr lang="de-AT" sz="2800" dirty="0">
                <a:latin typeface="Century Gothic" panose="020B0502020202020204" pitchFamily="34" charset="0"/>
              </a:rPr>
              <a:t>	</a:t>
            </a:r>
          </a:p>
          <a:p>
            <a:r>
              <a:rPr lang="de-AT" sz="2800" dirty="0">
                <a:latin typeface="Century Gothic" panose="020B0502020202020204" pitchFamily="34" charset="0"/>
              </a:rPr>
              <a:t>			</a:t>
            </a: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D25D0487-1145-4C2E-B4AB-11CD8225C24B}"/>
              </a:ext>
            </a:extLst>
          </p:cNvPr>
          <p:cNvSpPr txBox="1"/>
          <p:nvPr/>
        </p:nvSpPr>
        <p:spPr>
          <a:xfrm>
            <a:off x="940595" y="17210478"/>
            <a:ext cx="9468000" cy="3662541"/>
          </a:xfrm>
          <a:prstGeom prst="rect">
            <a:avLst/>
          </a:prstGeom>
          <a:noFill/>
          <a:ln w="12700"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AT" sz="36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Forschungsmethodik</a:t>
            </a:r>
            <a:endParaRPr lang="de-AT" sz="28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pPr marL="457200" indent="-457200">
              <a:buClr>
                <a:srgbClr val="007E7D"/>
              </a:buClr>
              <a:buFont typeface="Arial" panose="020B0604020202020204" pitchFamily="34" charset="0"/>
              <a:buChar char="•"/>
            </a:pPr>
            <a:r>
              <a:rPr lang="de-AT" sz="2800" dirty="0">
                <a:latin typeface="Century Gothic" panose="020B0502020202020204" pitchFamily="34" charset="0"/>
              </a:rPr>
              <a:t>Explorative Literaturrecherche</a:t>
            </a:r>
          </a:p>
          <a:p>
            <a:pPr marL="457200" indent="-457200">
              <a:buClr>
                <a:srgbClr val="007E7D"/>
              </a:buClr>
              <a:buFont typeface="Arial" panose="020B0604020202020204" pitchFamily="34" charset="0"/>
              <a:buChar char="•"/>
            </a:pPr>
            <a:r>
              <a:rPr lang="de-AT" sz="2800" dirty="0">
                <a:latin typeface="Century Gothic" panose="020B0502020202020204" pitchFamily="34" charset="0"/>
              </a:rPr>
              <a:t>Systematische Literaturrecherche</a:t>
            </a:r>
          </a:p>
          <a:p>
            <a:pPr marL="457200" indent="-457200">
              <a:buClr>
                <a:srgbClr val="007E7D"/>
              </a:buClr>
              <a:buFont typeface="Arial" panose="020B0604020202020204" pitchFamily="34" charset="0"/>
              <a:buChar char="•"/>
            </a:pPr>
            <a:r>
              <a:rPr lang="de-AT" sz="2800" dirty="0">
                <a:latin typeface="Century Gothic" panose="020B0502020202020204" pitchFamily="34" charset="0"/>
              </a:rPr>
              <a:t>Experteninterviews</a:t>
            </a:r>
          </a:p>
          <a:p>
            <a:pPr marL="457200" indent="-457200">
              <a:buClr>
                <a:srgbClr val="007E7D"/>
              </a:buClr>
              <a:buFont typeface="Arial" panose="020B0604020202020204" pitchFamily="34" charset="0"/>
              <a:buChar char="•"/>
            </a:pPr>
            <a:r>
              <a:rPr lang="de-AT" sz="2800" dirty="0">
                <a:latin typeface="Century Gothic" panose="020B0502020202020204" pitchFamily="34" charset="0"/>
              </a:rPr>
              <a:t>Simulation</a:t>
            </a:r>
          </a:p>
          <a:p>
            <a:pPr marL="457200" indent="-457200">
              <a:buClr>
                <a:srgbClr val="007E7D"/>
              </a:buClr>
              <a:buFont typeface="Arial" panose="020B0604020202020204" pitchFamily="34" charset="0"/>
              <a:buChar char="•"/>
            </a:pPr>
            <a:endParaRPr lang="de-AT" sz="2800" dirty="0">
              <a:latin typeface="Century Gothic" panose="020B0502020202020204" pitchFamily="34" charset="0"/>
            </a:endParaRPr>
          </a:p>
          <a:p>
            <a:pPr marL="457200" indent="-457200">
              <a:buClr>
                <a:srgbClr val="007E7D"/>
              </a:buClr>
              <a:buFont typeface="Arial" panose="020B0604020202020204" pitchFamily="34" charset="0"/>
              <a:buChar char="•"/>
            </a:pPr>
            <a:endParaRPr lang="de-AT" sz="2800" dirty="0">
              <a:latin typeface="Century Gothic" panose="020B0502020202020204" pitchFamily="34" charset="0"/>
            </a:endParaRP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733A0555-7D07-46E5-AD4D-6364CDEF89EA}"/>
              </a:ext>
            </a:extLst>
          </p:cNvPr>
          <p:cNvSpPr txBox="1"/>
          <p:nvPr/>
        </p:nvSpPr>
        <p:spPr>
          <a:xfrm>
            <a:off x="10970796" y="9023621"/>
            <a:ext cx="9468000" cy="11849398"/>
          </a:xfrm>
          <a:prstGeom prst="rect">
            <a:avLst/>
          </a:prstGeom>
          <a:noFill/>
          <a:ln w="12700"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AT" sz="36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Ergebnisse</a:t>
            </a:r>
            <a:endParaRPr lang="de-AT" sz="28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F2597E80-4A40-4BD4-8928-8B03BF13F925}"/>
              </a:ext>
            </a:extLst>
          </p:cNvPr>
          <p:cNvSpPr txBox="1"/>
          <p:nvPr/>
        </p:nvSpPr>
        <p:spPr>
          <a:xfrm>
            <a:off x="968394" y="21307403"/>
            <a:ext cx="19446837" cy="4093428"/>
          </a:xfrm>
          <a:prstGeom prst="rect">
            <a:avLst/>
          </a:prstGeom>
          <a:noFill/>
          <a:ln w="12700"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AT" sz="36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Implikationen und Ausblick</a:t>
            </a:r>
            <a:endParaRPr lang="de-AT" sz="28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</p:txBody>
      </p:sp>
      <p:cxnSp>
        <p:nvCxnSpPr>
          <p:cNvPr id="45" name="Gerader Verbinder 44">
            <a:extLst>
              <a:ext uri="{FF2B5EF4-FFF2-40B4-BE49-F238E27FC236}">
                <a16:creationId xmlns:a16="http://schemas.microsoft.com/office/drawing/2014/main" id="{6965C721-8399-40A8-A04F-E140093918C8}"/>
              </a:ext>
            </a:extLst>
          </p:cNvPr>
          <p:cNvCxnSpPr>
            <a:cxnSpLocks/>
            <a:endCxn id="44" idx="2"/>
          </p:cNvCxnSpPr>
          <p:nvPr/>
        </p:nvCxnSpPr>
        <p:spPr>
          <a:xfrm>
            <a:off x="10691810" y="22045988"/>
            <a:ext cx="3" cy="3354843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" name="Grafik 48" descr="Abschlusshut">
            <a:extLst>
              <a:ext uri="{FF2B5EF4-FFF2-40B4-BE49-F238E27FC236}">
                <a16:creationId xmlns:a16="http://schemas.microsoft.com/office/drawing/2014/main" id="{43767C08-D2E0-4BD6-9BDD-0B0AF47BFEA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56850" y="21316988"/>
            <a:ext cx="1458000" cy="1458000"/>
          </a:xfrm>
          <a:prstGeom prst="rect">
            <a:avLst/>
          </a:prstGeom>
        </p:spPr>
      </p:pic>
      <p:pic>
        <p:nvPicPr>
          <p:cNvPr id="51" name="Grafik 50" descr="Fabrik">
            <a:extLst>
              <a:ext uri="{FF2B5EF4-FFF2-40B4-BE49-F238E27FC236}">
                <a16:creationId xmlns:a16="http://schemas.microsoft.com/office/drawing/2014/main" id="{B2365FCB-69E9-4E72-A04D-D87DC8D4109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8944311" y="21316988"/>
            <a:ext cx="1459282" cy="1459282"/>
          </a:xfrm>
          <a:prstGeom prst="rect">
            <a:avLst/>
          </a:prstGeom>
        </p:spPr>
      </p:pic>
      <p:sp>
        <p:nvSpPr>
          <p:cNvPr id="52" name="Textfeld 51">
            <a:extLst>
              <a:ext uri="{FF2B5EF4-FFF2-40B4-BE49-F238E27FC236}">
                <a16:creationId xmlns:a16="http://schemas.microsoft.com/office/drawing/2014/main" id="{29559E85-2AAE-4038-A23B-55F128BEB216}"/>
              </a:ext>
            </a:extLst>
          </p:cNvPr>
          <p:cNvSpPr txBox="1"/>
          <p:nvPr/>
        </p:nvSpPr>
        <p:spPr>
          <a:xfrm>
            <a:off x="2414849" y="22077758"/>
            <a:ext cx="7822209" cy="3108543"/>
          </a:xfrm>
          <a:prstGeom prst="rect">
            <a:avLst/>
          </a:prstGeom>
          <a:solidFill>
            <a:schemeClr val="bg2">
              <a:lumMod val="50000"/>
              <a:alpha val="26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Clr>
                <a:schemeClr val="bg2">
                  <a:lumMod val="50000"/>
                </a:schemeClr>
              </a:buClr>
              <a:buFont typeface="Century Gothic" panose="020B0502020202020204" pitchFamily="34" charset="0"/>
              <a:buChar char="→"/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1</a:t>
            </a:r>
          </a:p>
          <a:p>
            <a:pPr marL="457200" indent="-457200">
              <a:buClr>
                <a:schemeClr val="bg2">
                  <a:lumMod val="50000"/>
                </a:schemeClr>
              </a:buClr>
              <a:buFont typeface="Century Gothic" panose="020B0502020202020204" pitchFamily="34" charset="0"/>
              <a:buChar char="→"/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2</a:t>
            </a:r>
          </a:p>
          <a:p>
            <a:pPr marL="457200" indent="-457200">
              <a:buClr>
                <a:schemeClr val="bg2">
                  <a:lumMod val="50000"/>
                </a:schemeClr>
              </a:buClr>
              <a:buFont typeface="Century Gothic" panose="020B0502020202020204" pitchFamily="34" charset="0"/>
              <a:buChar char="→"/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3</a:t>
            </a:r>
          </a:p>
          <a:p>
            <a:pPr marL="457200" indent="-457200">
              <a:buClr>
                <a:schemeClr val="bg2">
                  <a:lumMod val="50000"/>
                </a:schemeClr>
              </a:buClr>
              <a:buFont typeface="Century Gothic" panose="020B0502020202020204" pitchFamily="34" charset="0"/>
              <a:buChar char="→"/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4</a:t>
            </a:r>
          </a:p>
          <a:p>
            <a:pPr marL="457200" indent="-457200">
              <a:buClr>
                <a:schemeClr val="bg2">
                  <a:lumMod val="50000"/>
                </a:schemeClr>
              </a:buClr>
              <a:buFont typeface="Century Gothic" panose="020B0502020202020204" pitchFamily="34" charset="0"/>
              <a:buChar char="→"/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5</a:t>
            </a:r>
          </a:p>
          <a:p>
            <a:pPr marL="457200" indent="-457200">
              <a:buClr>
                <a:schemeClr val="bg2">
                  <a:lumMod val="50000"/>
                </a:schemeClr>
              </a:buClr>
              <a:buFont typeface="Century Gothic" panose="020B0502020202020204" pitchFamily="34" charset="0"/>
              <a:buChar char="→"/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6</a:t>
            </a:r>
          </a:p>
          <a:p>
            <a:pPr marL="457200" indent="-457200">
              <a:buClr>
                <a:schemeClr val="bg2">
                  <a:lumMod val="50000"/>
                </a:schemeClr>
              </a:buClr>
              <a:buFont typeface="Century Gothic" panose="020B0502020202020204" pitchFamily="34" charset="0"/>
              <a:buChar char="→"/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53" name="Textfeld 52">
            <a:extLst>
              <a:ext uri="{FF2B5EF4-FFF2-40B4-BE49-F238E27FC236}">
                <a16:creationId xmlns:a16="http://schemas.microsoft.com/office/drawing/2014/main" id="{FDE1C793-1553-4DCF-8653-84C25FC6A1FE}"/>
              </a:ext>
            </a:extLst>
          </p:cNvPr>
          <p:cNvSpPr txBox="1"/>
          <p:nvPr/>
        </p:nvSpPr>
        <p:spPr>
          <a:xfrm>
            <a:off x="11095976" y="22077758"/>
            <a:ext cx="7822209" cy="3108543"/>
          </a:xfrm>
          <a:prstGeom prst="rect">
            <a:avLst/>
          </a:prstGeom>
          <a:solidFill>
            <a:schemeClr val="bg2">
              <a:lumMod val="50000"/>
              <a:alpha val="26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Clr>
                <a:schemeClr val="bg2">
                  <a:lumMod val="50000"/>
                </a:schemeClr>
              </a:buClr>
              <a:buFont typeface="Century Gothic" panose="020B0502020202020204" pitchFamily="34" charset="0"/>
              <a:buChar char="→"/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1</a:t>
            </a:r>
          </a:p>
          <a:p>
            <a:pPr marL="457200" indent="-457200">
              <a:buClr>
                <a:schemeClr val="bg2">
                  <a:lumMod val="50000"/>
                </a:schemeClr>
              </a:buClr>
              <a:buFont typeface="Century Gothic" panose="020B0502020202020204" pitchFamily="34" charset="0"/>
              <a:buChar char="→"/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2</a:t>
            </a:r>
          </a:p>
          <a:p>
            <a:pPr marL="457200" indent="-457200">
              <a:buClr>
                <a:schemeClr val="bg2">
                  <a:lumMod val="50000"/>
                </a:schemeClr>
              </a:buClr>
              <a:buFont typeface="Century Gothic" panose="020B0502020202020204" pitchFamily="34" charset="0"/>
              <a:buChar char="→"/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3</a:t>
            </a:r>
          </a:p>
          <a:p>
            <a:pPr marL="457200" indent="-457200">
              <a:buClr>
                <a:schemeClr val="bg2">
                  <a:lumMod val="50000"/>
                </a:schemeClr>
              </a:buClr>
              <a:buFont typeface="Century Gothic" panose="020B0502020202020204" pitchFamily="34" charset="0"/>
              <a:buChar char="→"/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4</a:t>
            </a:r>
          </a:p>
          <a:p>
            <a:pPr marL="457200" indent="-457200">
              <a:buClr>
                <a:schemeClr val="bg2">
                  <a:lumMod val="50000"/>
                </a:schemeClr>
              </a:buClr>
              <a:buFont typeface="Century Gothic" panose="020B0502020202020204" pitchFamily="34" charset="0"/>
              <a:buChar char="→"/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5</a:t>
            </a:r>
          </a:p>
          <a:p>
            <a:pPr marL="457200" indent="-457200">
              <a:buClr>
                <a:schemeClr val="bg2">
                  <a:lumMod val="50000"/>
                </a:schemeClr>
              </a:buClr>
              <a:buFont typeface="Century Gothic" panose="020B0502020202020204" pitchFamily="34" charset="0"/>
              <a:buChar char="→"/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6</a:t>
            </a:r>
          </a:p>
          <a:p>
            <a:pPr marL="457200" indent="-457200">
              <a:buClr>
                <a:schemeClr val="bg2">
                  <a:lumMod val="50000"/>
                </a:schemeClr>
              </a:buClr>
              <a:buFont typeface="Century Gothic" panose="020B0502020202020204" pitchFamily="34" charset="0"/>
              <a:buChar char="→"/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067D2E06-9110-4973-AC93-BB1F16C36C93}"/>
              </a:ext>
            </a:extLst>
          </p:cNvPr>
          <p:cNvSpPr txBox="1"/>
          <p:nvPr/>
        </p:nvSpPr>
        <p:spPr>
          <a:xfrm>
            <a:off x="1347296" y="22572708"/>
            <a:ext cx="677108" cy="2708779"/>
          </a:xfrm>
          <a:prstGeom prst="rect">
            <a:avLst/>
          </a:prstGeom>
          <a:noFill/>
        </p:spPr>
        <p:txBody>
          <a:bodyPr vert="vert270" wrap="square" rtlCol="0" anchor="ctr">
            <a:spAutoFit/>
          </a:bodyPr>
          <a:lstStyle/>
          <a:p>
            <a:pPr algn="ctr"/>
            <a:r>
              <a:rPr lang="de-AT" sz="3200" dirty="0">
                <a:latin typeface="Century Gothic" panose="020B0502020202020204" pitchFamily="34" charset="0"/>
              </a:rPr>
              <a:t>Wissenschaft</a:t>
            </a:r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E1B8A225-98EA-4E73-9895-A3657E0079C0}"/>
              </a:ext>
            </a:extLst>
          </p:cNvPr>
          <p:cNvSpPr txBox="1"/>
          <p:nvPr/>
        </p:nvSpPr>
        <p:spPr>
          <a:xfrm>
            <a:off x="19335398" y="22572708"/>
            <a:ext cx="677108" cy="2708779"/>
          </a:xfrm>
          <a:prstGeom prst="rect">
            <a:avLst/>
          </a:prstGeom>
          <a:noFill/>
        </p:spPr>
        <p:txBody>
          <a:bodyPr vert="vert" wrap="square" rtlCol="0" anchor="ctr">
            <a:spAutoFit/>
          </a:bodyPr>
          <a:lstStyle/>
          <a:p>
            <a:pPr algn="ctr"/>
            <a:r>
              <a:rPr lang="de-AT" sz="3200" dirty="0">
                <a:latin typeface="Century Gothic" panose="020B0502020202020204" pitchFamily="34" charset="0"/>
              </a:rPr>
              <a:t>Wirtschaft</a:t>
            </a:r>
          </a:p>
        </p:txBody>
      </p:sp>
      <p:pic>
        <p:nvPicPr>
          <p:cNvPr id="4" name="Grafik 3" descr="Lupe">
            <a:extLst>
              <a:ext uri="{FF2B5EF4-FFF2-40B4-BE49-F238E27FC236}">
                <a16:creationId xmlns:a16="http://schemas.microsoft.com/office/drawing/2014/main" id="{9E2C62A5-ABCF-4FA1-866A-95A73C3678E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9137332" y="17423426"/>
            <a:ext cx="914400" cy="914400"/>
          </a:xfrm>
          <a:prstGeom prst="rect">
            <a:avLst/>
          </a:prstGeom>
        </p:spPr>
      </p:pic>
      <p:pic>
        <p:nvPicPr>
          <p:cNvPr id="9" name="Grafik 8" descr="Volltreffer">
            <a:extLst>
              <a:ext uri="{FF2B5EF4-FFF2-40B4-BE49-F238E27FC236}">
                <a16:creationId xmlns:a16="http://schemas.microsoft.com/office/drawing/2014/main" id="{02FC70F8-FE9D-4BAA-AED7-A3C38A6974F6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9314394" y="9116767"/>
            <a:ext cx="914400" cy="914400"/>
          </a:xfrm>
          <a:prstGeom prst="rect">
            <a:avLst/>
          </a:prstGeom>
        </p:spPr>
      </p:pic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FDB7AC18-A520-42CD-95CD-10E67545EF87}"/>
              </a:ext>
            </a:extLst>
          </p:cNvPr>
          <p:cNvGrpSpPr/>
          <p:nvPr/>
        </p:nvGrpSpPr>
        <p:grpSpPr>
          <a:xfrm>
            <a:off x="-20463" y="0"/>
            <a:ext cx="21404087" cy="2334310"/>
            <a:chOff x="-20463" y="3011"/>
            <a:chExt cx="21404087" cy="2334310"/>
          </a:xfrm>
        </p:grpSpPr>
        <p:pic>
          <p:nvPicPr>
            <p:cNvPr id="107" name="Grafik 106">
              <a:extLst>
                <a:ext uri="{FF2B5EF4-FFF2-40B4-BE49-F238E27FC236}">
                  <a16:creationId xmlns:a16="http://schemas.microsoft.com/office/drawing/2014/main" id="{D58BA0CD-5726-4854-AE66-9B350AC2A9D5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3011"/>
              <a:ext cx="21383625" cy="2334310"/>
            </a:xfrm>
            <a:prstGeom prst="rect">
              <a:avLst/>
            </a:prstGeom>
          </p:spPr>
        </p:pic>
        <p:sp>
          <p:nvSpPr>
            <p:cNvPr id="109" name="Textfeld 108">
              <a:extLst>
                <a:ext uri="{FF2B5EF4-FFF2-40B4-BE49-F238E27FC236}">
                  <a16:creationId xmlns:a16="http://schemas.microsoft.com/office/drawing/2014/main" id="{4B6A656C-ABDC-4B16-B235-8BB1C2984B65}"/>
                </a:ext>
              </a:extLst>
            </p:cNvPr>
            <p:cNvSpPr txBox="1"/>
            <p:nvPr/>
          </p:nvSpPr>
          <p:spPr>
            <a:xfrm>
              <a:off x="12454932" y="531906"/>
              <a:ext cx="8928692" cy="694800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AT" sz="3000" b="1" dirty="0">
                  <a:solidFill>
                    <a:schemeClr val="bg1"/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  <a:t>Am Lehrstuhl für Angewandte Mathematik </a:t>
              </a:r>
            </a:p>
          </p:txBody>
        </p:sp>
        <p:sp>
          <p:nvSpPr>
            <p:cNvPr id="31" name="Textfeld 30">
              <a:extLst>
                <a:ext uri="{FF2B5EF4-FFF2-40B4-BE49-F238E27FC236}">
                  <a16:creationId xmlns:a16="http://schemas.microsoft.com/office/drawing/2014/main" id="{70B1CEC6-A8AB-4852-AC22-7F25B9507008}"/>
                </a:ext>
              </a:extLst>
            </p:cNvPr>
            <p:cNvSpPr txBox="1"/>
            <p:nvPr/>
          </p:nvSpPr>
          <p:spPr>
            <a:xfrm>
              <a:off x="-20463" y="531906"/>
              <a:ext cx="8928692" cy="694800"/>
            </a:xfrm>
            <a:prstGeom prst="rect">
              <a:avLst/>
            </a:prstGeom>
            <a:solidFill>
              <a:srgbClr val="007C84"/>
            </a:solidFill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AT" sz="3000" b="1" dirty="0">
                  <a:solidFill>
                    <a:schemeClr val="bg1"/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  <a:t>Masterarbeit</a:t>
              </a:r>
            </a:p>
          </p:txBody>
        </p:sp>
      </p:grpSp>
      <p:pic>
        <p:nvPicPr>
          <p:cNvPr id="32" name="Grafik 31">
            <a:extLst>
              <a:ext uri="{FF2B5EF4-FFF2-40B4-BE49-F238E27FC236}">
                <a16:creationId xmlns:a16="http://schemas.microsoft.com/office/drawing/2014/main" id="{54130FBB-E35E-47CF-9D61-C2E473BA4320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81" y="2627482"/>
            <a:ext cx="1846800" cy="1838209"/>
          </a:xfrm>
          <a:prstGeom prst="rect">
            <a:avLst/>
          </a:prstGeom>
        </p:spPr>
      </p:pic>
      <p:pic>
        <p:nvPicPr>
          <p:cNvPr id="33" name="Grafik 32">
            <a:extLst>
              <a:ext uri="{FF2B5EF4-FFF2-40B4-BE49-F238E27FC236}">
                <a16:creationId xmlns:a16="http://schemas.microsoft.com/office/drawing/2014/main" id="{5C427EF1-49DA-40F1-A1F2-C5A38D4A2C8F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65340" y="2513725"/>
            <a:ext cx="1846800" cy="1838209"/>
          </a:xfrm>
          <a:prstGeom prst="rect">
            <a:avLst/>
          </a:prstGeom>
        </p:spPr>
      </p:pic>
      <p:sp>
        <p:nvSpPr>
          <p:cNvPr id="34" name="Textfeld 33">
            <a:extLst>
              <a:ext uri="{FF2B5EF4-FFF2-40B4-BE49-F238E27FC236}">
                <a16:creationId xmlns:a16="http://schemas.microsoft.com/office/drawing/2014/main" id="{97444562-60F6-48B2-A2AE-3095C141698E}"/>
              </a:ext>
            </a:extLst>
          </p:cNvPr>
          <p:cNvSpPr txBox="1"/>
          <p:nvPr/>
        </p:nvSpPr>
        <p:spPr>
          <a:xfrm>
            <a:off x="2414849" y="2694736"/>
            <a:ext cx="572893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400" dirty="0">
                <a:latin typeface="Century Gothic" panose="020B0502020202020204" pitchFamily="34" charset="0"/>
              </a:rPr>
              <a:t>Notiz: Richtiges Symbol anhand der Zuordnung zum Strategiefeld auswählen und kopieren, danach diese Notiz löschen</a:t>
            </a: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61D12494-51F7-4C8F-B919-3C758D383F24}"/>
              </a:ext>
            </a:extLst>
          </p:cNvPr>
          <p:cNvSpPr txBox="1"/>
          <p:nvPr/>
        </p:nvSpPr>
        <p:spPr>
          <a:xfrm>
            <a:off x="1910808" y="2586445"/>
            <a:ext cx="17562005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6400" b="1" i="1" dirty="0">
                <a:solidFill>
                  <a:srgbClr val="007C85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Titel: </a:t>
            </a:r>
          </a:p>
          <a:p>
            <a:pPr algn="ctr"/>
            <a:r>
              <a:rPr lang="de-AT" sz="4000" b="1" i="1" dirty="0">
                <a:solidFill>
                  <a:srgbClr val="007E7D">
                    <a:alpha val="60000"/>
                  </a:srgb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Untertitel</a:t>
            </a: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EB5CBD6C-0947-4121-98F0-E61AC8FF8489}"/>
              </a:ext>
            </a:extLst>
          </p:cNvPr>
          <p:cNvSpPr txBox="1"/>
          <p:nvPr/>
        </p:nvSpPr>
        <p:spPr>
          <a:xfrm>
            <a:off x="4684301" y="25737499"/>
            <a:ext cx="5896796" cy="324204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DE" sz="2800" b="1" dirty="0">
                <a:latin typeface="Century Gothic" panose="020B0502020202020204" pitchFamily="34" charset="0"/>
                <a:cs typeface="Arial" panose="020B0604020202020204" pitchFamily="34" charset="0"/>
              </a:rPr>
              <a:t>Name, </a:t>
            </a:r>
            <a:r>
              <a:rPr lang="de-DE" sz="2800" b="1" dirty="0" err="1">
                <a:latin typeface="Century Gothic" panose="020B0502020202020204" pitchFamily="34" charset="0"/>
                <a:cs typeface="Arial" panose="020B0604020202020204" pitchFamily="34" charset="0"/>
              </a:rPr>
              <a:t>BSc</a:t>
            </a:r>
            <a:endParaRPr lang="de-DE" sz="2800" b="1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Betreut von: </a:t>
            </a:r>
          </a:p>
          <a:p>
            <a:pPr>
              <a:lnSpc>
                <a:spcPct val="150000"/>
              </a:lnSpc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Firma: </a:t>
            </a:r>
          </a:p>
          <a:p>
            <a:pPr>
              <a:lnSpc>
                <a:spcPct val="150000"/>
              </a:lnSpc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E-Mail (nicht </a:t>
            </a:r>
            <a:r>
              <a:rPr lang="de-AT" sz="2800" dirty="0" err="1">
                <a:latin typeface="Century Gothic" panose="020B0502020202020204" pitchFamily="34" charset="0"/>
                <a:cs typeface="Arial" panose="020B0604020202020204" pitchFamily="34" charset="0"/>
              </a:rPr>
              <a:t>stud</a:t>
            </a: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-mail!)</a:t>
            </a:r>
          </a:p>
          <a:p>
            <a:pPr>
              <a:lnSpc>
                <a:spcPct val="150000"/>
              </a:lnSpc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Abschluss Juni 2024</a:t>
            </a:r>
          </a:p>
        </p:txBody>
      </p:sp>
      <p:pic>
        <p:nvPicPr>
          <p:cNvPr id="40" name="Grafik 39">
            <a:extLst>
              <a:ext uri="{FF2B5EF4-FFF2-40B4-BE49-F238E27FC236}">
                <a16:creationId xmlns:a16="http://schemas.microsoft.com/office/drawing/2014/main" id="{596A4E8C-E60D-482F-AF62-BC3E3BDAD4C3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6"/>
              </a:ext>
            </a:extLst>
          </a:blip>
          <a:stretch>
            <a:fillRect/>
          </a:stretch>
        </p:blipFill>
        <p:spPr>
          <a:xfrm>
            <a:off x="956850" y="25737499"/>
            <a:ext cx="3541916" cy="3830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858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6F04708A-1220-4C0B-BD8D-14D7BABB3167}"/>
              </a:ext>
            </a:extLst>
          </p:cNvPr>
          <p:cNvCxnSpPr>
            <a:cxnSpLocks/>
          </p:cNvCxnSpPr>
          <p:nvPr/>
        </p:nvCxnSpPr>
        <p:spPr>
          <a:xfrm>
            <a:off x="-1" y="25606364"/>
            <a:ext cx="21383625" cy="0"/>
          </a:xfrm>
          <a:prstGeom prst="line">
            <a:avLst/>
          </a:prstGeom>
          <a:ln w="50800">
            <a:solidFill>
              <a:srgbClr val="007C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r Verbinder 19">
            <a:extLst>
              <a:ext uri="{FF2B5EF4-FFF2-40B4-BE49-F238E27FC236}">
                <a16:creationId xmlns:a16="http://schemas.microsoft.com/office/drawing/2014/main" id="{B4D1C6D3-7D8E-42A3-B01D-4C969732A51A}"/>
              </a:ext>
            </a:extLst>
          </p:cNvPr>
          <p:cNvCxnSpPr>
            <a:cxnSpLocks/>
          </p:cNvCxnSpPr>
          <p:nvPr/>
        </p:nvCxnSpPr>
        <p:spPr>
          <a:xfrm>
            <a:off x="10691810" y="25576540"/>
            <a:ext cx="0" cy="4668849"/>
          </a:xfrm>
          <a:prstGeom prst="line">
            <a:avLst/>
          </a:prstGeom>
          <a:ln w="50800">
            <a:solidFill>
              <a:srgbClr val="007C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feld 27">
            <a:extLst>
              <a:ext uri="{FF2B5EF4-FFF2-40B4-BE49-F238E27FC236}">
                <a16:creationId xmlns:a16="http://schemas.microsoft.com/office/drawing/2014/main" id="{58B91E85-3C90-4577-BFBC-C45D86FDD45A}"/>
              </a:ext>
            </a:extLst>
          </p:cNvPr>
          <p:cNvSpPr txBox="1"/>
          <p:nvPr/>
        </p:nvSpPr>
        <p:spPr>
          <a:xfrm>
            <a:off x="11266233" y="25811898"/>
            <a:ext cx="8981946" cy="697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AT" sz="3000" dirty="0">
                <a:latin typeface="Century Gothic" panose="020B0502020202020204" pitchFamily="34" charset="0"/>
                <a:cs typeface="Arial" panose="020B0604020202020204" pitchFamily="34" charset="0"/>
              </a:rPr>
              <a:t>Strategiefelder des Lehrstuhls für Industrielogistik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F837122C-EC8E-E1AB-B84E-F627D9AD2C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0819" y="26729024"/>
            <a:ext cx="9292774" cy="3261763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7586AF2F-8680-417E-B8F2-C12201ABD9D9}"/>
              </a:ext>
            </a:extLst>
          </p:cNvPr>
          <p:cNvSpPr txBox="1"/>
          <p:nvPr/>
        </p:nvSpPr>
        <p:spPr>
          <a:xfrm>
            <a:off x="967367" y="5265251"/>
            <a:ext cx="19448891" cy="3323987"/>
          </a:xfrm>
          <a:prstGeom prst="rect">
            <a:avLst/>
          </a:prstGeom>
          <a:solidFill>
            <a:schemeClr val="bg2">
              <a:lumMod val="50000"/>
              <a:alpha val="26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200" b="1" dirty="0" err="1">
                <a:solidFill>
                  <a:srgbClr val="007C85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Forschungsfragen</a:t>
            </a:r>
            <a:r>
              <a:rPr lang="en-US" sz="4200" b="1" dirty="0">
                <a:solidFill>
                  <a:srgbClr val="007C85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:</a:t>
            </a:r>
          </a:p>
          <a:p>
            <a:endParaRPr lang="en-US" sz="4200" b="1" dirty="0">
              <a:solidFill>
                <a:srgbClr val="007C85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endParaRPr lang="en-US" sz="4200" b="1" dirty="0">
              <a:solidFill>
                <a:srgbClr val="007C85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endParaRPr lang="en-US" sz="4200" b="1" dirty="0">
              <a:solidFill>
                <a:srgbClr val="007C85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endParaRPr lang="en-US" sz="4200" b="1" dirty="0">
              <a:solidFill>
                <a:srgbClr val="007C85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Grafik 15" descr="Fragezeichen">
            <a:extLst>
              <a:ext uri="{FF2B5EF4-FFF2-40B4-BE49-F238E27FC236}">
                <a16:creationId xmlns:a16="http://schemas.microsoft.com/office/drawing/2014/main" id="{16468DCD-F638-4F16-93E0-83AA17EEAA7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8391" y="6188832"/>
            <a:ext cx="2081206" cy="2081206"/>
          </a:xfrm>
          <a:prstGeom prst="rect">
            <a:avLst/>
          </a:prstGeom>
        </p:spPr>
      </p:pic>
      <p:sp>
        <p:nvSpPr>
          <p:cNvPr id="37" name="Textfeld 36">
            <a:extLst>
              <a:ext uri="{FF2B5EF4-FFF2-40B4-BE49-F238E27FC236}">
                <a16:creationId xmlns:a16="http://schemas.microsoft.com/office/drawing/2014/main" id="{41BA69E5-803E-4FFA-83DD-304B041D2558}"/>
              </a:ext>
            </a:extLst>
          </p:cNvPr>
          <p:cNvSpPr txBox="1"/>
          <p:nvPr/>
        </p:nvSpPr>
        <p:spPr>
          <a:xfrm>
            <a:off x="2692949" y="5994940"/>
            <a:ext cx="81072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>
                <a:latin typeface="Century Gothic" panose="020B0502020202020204" pitchFamily="34" charset="0"/>
              </a:rPr>
              <a:t>Frage 1 (danach zentrieren zu Fragezeichen)</a:t>
            </a:r>
            <a:endParaRPr lang="de-AT" sz="5400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8" name="Grafik 37" descr="Fragezeichen">
            <a:extLst>
              <a:ext uri="{FF2B5EF4-FFF2-40B4-BE49-F238E27FC236}">
                <a16:creationId xmlns:a16="http://schemas.microsoft.com/office/drawing/2014/main" id="{0EE7B1C3-6712-411D-950B-48BC6C27BD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581099" y="6188832"/>
            <a:ext cx="2081206" cy="2081206"/>
          </a:xfrm>
          <a:prstGeom prst="rect">
            <a:avLst/>
          </a:prstGeom>
        </p:spPr>
      </p:pic>
      <p:sp>
        <p:nvSpPr>
          <p:cNvPr id="39" name="Textfeld 38">
            <a:extLst>
              <a:ext uri="{FF2B5EF4-FFF2-40B4-BE49-F238E27FC236}">
                <a16:creationId xmlns:a16="http://schemas.microsoft.com/office/drawing/2014/main" id="{E44E742A-A88F-44EC-84F3-6521F38C8034}"/>
              </a:ext>
            </a:extLst>
          </p:cNvPr>
          <p:cNvSpPr txBox="1"/>
          <p:nvPr/>
        </p:nvSpPr>
        <p:spPr>
          <a:xfrm>
            <a:off x="12351433" y="6198141"/>
            <a:ext cx="787736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>
                <a:latin typeface="Century Gothic" panose="020B0502020202020204" pitchFamily="34" charset="0"/>
              </a:rPr>
              <a:t>Frage 2 (danach zentrieren zu Fragezeichen)</a:t>
            </a:r>
            <a:endParaRPr lang="de-AT" sz="3200" dirty="0">
              <a:latin typeface="Century Gothic" panose="020B0502020202020204" pitchFamily="34" charset="0"/>
            </a:endParaRP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A096C3F7-DF23-4598-9DED-5FD23D751E5B}"/>
              </a:ext>
            </a:extLst>
          </p:cNvPr>
          <p:cNvSpPr txBox="1"/>
          <p:nvPr/>
        </p:nvSpPr>
        <p:spPr>
          <a:xfrm>
            <a:off x="940595" y="9030808"/>
            <a:ext cx="9468000" cy="7971413"/>
          </a:xfrm>
          <a:prstGeom prst="rect">
            <a:avLst/>
          </a:prstGeom>
          <a:noFill/>
          <a:ln w="12700"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AT" sz="36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Motivation und Problemstellung</a:t>
            </a:r>
          </a:p>
          <a:p>
            <a:r>
              <a:rPr lang="de-AT" sz="2800" dirty="0">
                <a:latin typeface="Century Gothic" panose="020B0502020202020204" pitchFamily="34" charset="0"/>
              </a:rPr>
              <a:t>	</a:t>
            </a:r>
          </a:p>
          <a:p>
            <a:r>
              <a:rPr lang="de-AT" sz="2800" dirty="0">
                <a:latin typeface="Century Gothic" panose="020B0502020202020204" pitchFamily="34" charset="0"/>
              </a:rPr>
              <a:t>			</a:t>
            </a: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D25D0487-1145-4C2E-B4AB-11CD8225C24B}"/>
              </a:ext>
            </a:extLst>
          </p:cNvPr>
          <p:cNvSpPr txBox="1"/>
          <p:nvPr/>
        </p:nvSpPr>
        <p:spPr>
          <a:xfrm>
            <a:off x="940595" y="17210478"/>
            <a:ext cx="9468000" cy="3662541"/>
          </a:xfrm>
          <a:prstGeom prst="rect">
            <a:avLst/>
          </a:prstGeom>
          <a:noFill/>
          <a:ln w="12700"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AT" sz="36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Forschungsmethodik</a:t>
            </a:r>
            <a:endParaRPr lang="de-AT" sz="28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pPr marL="457200" indent="-457200">
              <a:buClr>
                <a:srgbClr val="007E7D"/>
              </a:buClr>
              <a:buFont typeface="Arial" panose="020B0604020202020204" pitchFamily="34" charset="0"/>
              <a:buChar char="•"/>
            </a:pPr>
            <a:r>
              <a:rPr lang="de-AT" sz="2800" dirty="0">
                <a:latin typeface="Century Gothic" panose="020B0502020202020204" pitchFamily="34" charset="0"/>
              </a:rPr>
              <a:t>Explorative Literaturrecherche</a:t>
            </a:r>
          </a:p>
          <a:p>
            <a:pPr marL="457200" indent="-457200">
              <a:buClr>
                <a:srgbClr val="007E7D"/>
              </a:buClr>
              <a:buFont typeface="Arial" panose="020B0604020202020204" pitchFamily="34" charset="0"/>
              <a:buChar char="•"/>
            </a:pPr>
            <a:r>
              <a:rPr lang="de-AT" sz="2800" dirty="0">
                <a:latin typeface="Century Gothic" panose="020B0502020202020204" pitchFamily="34" charset="0"/>
              </a:rPr>
              <a:t>Systematische Literaturrecherche</a:t>
            </a:r>
          </a:p>
          <a:p>
            <a:pPr marL="457200" indent="-457200">
              <a:buClr>
                <a:srgbClr val="007E7D"/>
              </a:buClr>
              <a:buFont typeface="Arial" panose="020B0604020202020204" pitchFamily="34" charset="0"/>
              <a:buChar char="•"/>
            </a:pPr>
            <a:r>
              <a:rPr lang="de-AT" sz="2800" dirty="0">
                <a:latin typeface="Century Gothic" panose="020B0502020202020204" pitchFamily="34" charset="0"/>
              </a:rPr>
              <a:t>Experteninterviews</a:t>
            </a:r>
          </a:p>
          <a:p>
            <a:pPr marL="457200" indent="-457200">
              <a:buClr>
                <a:srgbClr val="007E7D"/>
              </a:buClr>
              <a:buFont typeface="Arial" panose="020B0604020202020204" pitchFamily="34" charset="0"/>
              <a:buChar char="•"/>
            </a:pPr>
            <a:r>
              <a:rPr lang="de-AT" sz="2800" dirty="0">
                <a:latin typeface="Century Gothic" panose="020B0502020202020204" pitchFamily="34" charset="0"/>
              </a:rPr>
              <a:t>Simulation</a:t>
            </a:r>
          </a:p>
          <a:p>
            <a:pPr marL="457200" indent="-457200">
              <a:buClr>
                <a:srgbClr val="007E7D"/>
              </a:buClr>
              <a:buFont typeface="Arial" panose="020B0604020202020204" pitchFamily="34" charset="0"/>
              <a:buChar char="•"/>
            </a:pPr>
            <a:endParaRPr lang="de-AT" sz="2800" dirty="0">
              <a:latin typeface="Century Gothic" panose="020B0502020202020204" pitchFamily="34" charset="0"/>
            </a:endParaRPr>
          </a:p>
          <a:p>
            <a:pPr marL="457200" indent="-457200">
              <a:buClr>
                <a:srgbClr val="007E7D"/>
              </a:buClr>
              <a:buFont typeface="Arial" panose="020B0604020202020204" pitchFamily="34" charset="0"/>
              <a:buChar char="•"/>
            </a:pPr>
            <a:endParaRPr lang="de-AT" sz="2800" dirty="0">
              <a:latin typeface="Century Gothic" panose="020B0502020202020204" pitchFamily="34" charset="0"/>
            </a:endParaRP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733A0555-7D07-46E5-AD4D-6364CDEF89EA}"/>
              </a:ext>
            </a:extLst>
          </p:cNvPr>
          <p:cNvSpPr txBox="1"/>
          <p:nvPr/>
        </p:nvSpPr>
        <p:spPr>
          <a:xfrm>
            <a:off x="10970796" y="9023621"/>
            <a:ext cx="9468000" cy="11849398"/>
          </a:xfrm>
          <a:prstGeom prst="rect">
            <a:avLst/>
          </a:prstGeom>
          <a:noFill/>
          <a:ln w="12700"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AT" sz="36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Ergebnisse</a:t>
            </a:r>
            <a:endParaRPr lang="de-AT" sz="28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F2597E80-4A40-4BD4-8928-8B03BF13F925}"/>
              </a:ext>
            </a:extLst>
          </p:cNvPr>
          <p:cNvSpPr txBox="1"/>
          <p:nvPr/>
        </p:nvSpPr>
        <p:spPr>
          <a:xfrm>
            <a:off x="968394" y="21307403"/>
            <a:ext cx="19446837" cy="4093428"/>
          </a:xfrm>
          <a:prstGeom prst="rect">
            <a:avLst/>
          </a:prstGeom>
          <a:noFill/>
          <a:ln w="12700"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AT" sz="36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Implikationen und Ausblick</a:t>
            </a:r>
            <a:endParaRPr lang="de-AT" sz="28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</p:txBody>
      </p:sp>
      <p:cxnSp>
        <p:nvCxnSpPr>
          <p:cNvPr id="45" name="Gerader Verbinder 44">
            <a:extLst>
              <a:ext uri="{FF2B5EF4-FFF2-40B4-BE49-F238E27FC236}">
                <a16:creationId xmlns:a16="http://schemas.microsoft.com/office/drawing/2014/main" id="{6965C721-8399-40A8-A04F-E140093918C8}"/>
              </a:ext>
            </a:extLst>
          </p:cNvPr>
          <p:cNvCxnSpPr>
            <a:cxnSpLocks/>
            <a:endCxn id="44" idx="2"/>
          </p:cNvCxnSpPr>
          <p:nvPr/>
        </p:nvCxnSpPr>
        <p:spPr>
          <a:xfrm>
            <a:off x="10691810" y="22045988"/>
            <a:ext cx="3" cy="3354843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" name="Grafik 48" descr="Abschlusshut">
            <a:extLst>
              <a:ext uri="{FF2B5EF4-FFF2-40B4-BE49-F238E27FC236}">
                <a16:creationId xmlns:a16="http://schemas.microsoft.com/office/drawing/2014/main" id="{43767C08-D2E0-4BD6-9BDD-0B0AF47BFEA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56850" y="21316988"/>
            <a:ext cx="1458000" cy="1458000"/>
          </a:xfrm>
          <a:prstGeom prst="rect">
            <a:avLst/>
          </a:prstGeom>
        </p:spPr>
      </p:pic>
      <p:pic>
        <p:nvPicPr>
          <p:cNvPr id="51" name="Grafik 50" descr="Fabrik">
            <a:extLst>
              <a:ext uri="{FF2B5EF4-FFF2-40B4-BE49-F238E27FC236}">
                <a16:creationId xmlns:a16="http://schemas.microsoft.com/office/drawing/2014/main" id="{B2365FCB-69E9-4E72-A04D-D87DC8D4109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8944311" y="21316988"/>
            <a:ext cx="1459282" cy="1459282"/>
          </a:xfrm>
          <a:prstGeom prst="rect">
            <a:avLst/>
          </a:prstGeom>
        </p:spPr>
      </p:pic>
      <p:sp>
        <p:nvSpPr>
          <p:cNvPr id="52" name="Textfeld 51">
            <a:extLst>
              <a:ext uri="{FF2B5EF4-FFF2-40B4-BE49-F238E27FC236}">
                <a16:creationId xmlns:a16="http://schemas.microsoft.com/office/drawing/2014/main" id="{29559E85-2AAE-4038-A23B-55F128BEB216}"/>
              </a:ext>
            </a:extLst>
          </p:cNvPr>
          <p:cNvSpPr txBox="1"/>
          <p:nvPr/>
        </p:nvSpPr>
        <p:spPr>
          <a:xfrm>
            <a:off x="2414849" y="22077758"/>
            <a:ext cx="7822209" cy="3108543"/>
          </a:xfrm>
          <a:prstGeom prst="rect">
            <a:avLst/>
          </a:prstGeom>
          <a:solidFill>
            <a:schemeClr val="bg2">
              <a:lumMod val="50000"/>
              <a:alpha val="26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Clr>
                <a:schemeClr val="bg2">
                  <a:lumMod val="50000"/>
                </a:schemeClr>
              </a:buClr>
              <a:buFont typeface="Century Gothic" panose="020B0502020202020204" pitchFamily="34" charset="0"/>
              <a:buChar char="→"/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1</a:t>
            </a:r>
          </a:p>
          <a:p>
            <a:pPr marL="457200" indent="-457200">
              <a:buClr>
                <a:schemeClr val="bg2">
                  <a:lumMod val="50000"/>
                </a:schemeClr>
              </a:buClr>
              <a:buFont typeface="Century Gothic" panose="020B0502020202020204" pitchFamily="34" charset="0"/>
              <a:buChar char="→"/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2</a:t>
            </a:r>
          </a:p>
          <a:p>
            <a:pPr marL="457200" indent="-457200">
              <a:buClr>
                <a:schemeClr val="bg2">
                  <a:lumMod val="50000"/>
                </a:schemeClr>
              </a:buClr>
              <a:buFont typeface="Century Gothic" panose="020B0502020202020204" pitchFamily="34" charset="0"/>
              <a:buChar char="→"/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3</a:t>
            </a:r>
          </a:p>
          <a:p>
            <a:pPr marL="457200" indent="-457200">
              <a:buClr>
                <a:schemeClr val="bg2">
                  <a:lumMod val="50000"/>
                </a:schemeClr>
              </a:buClr>
              <a:buFont typeface="Century Gothic" panose="020B0502020202020204" pitchFamily="34" charset="0"/>
              <a:buChar char="→"/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4</a:t>
            </a:r>
          </a:p>
          <a:p>
            <a:pPr marL="457200" indent="-457200">
              <a:buClr>
                <a:schemeClr val="bg2">
                  <a:lumMod val="50000"/>
                </a:schemeClr>
              </a:buClr>
              <a:buFont typeface="Century Gothic" panose="020B0502020202020204" pitchFamily="34" charset="0"/>
              <a:buChar char="→"/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5</a:t>
            </a:r>
          </a:p>
          <a:p>
            <a:pPr marL="457200" indent="-457200">
              <a:buClr>
                <a:schemeClr val="bg2">
                  <a:lumMod val="50000"/>
                </a:schemeClr>
              </a:buClr>
              <a:buFont typeface="Century Gothic" panose="020B0502020202020204" pitchFamily="34" charset="0"/>
              <a:buChar char="→"/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6</a:t>
            </a:r>
          </a:p>
          <a:p>
            <a:pPr marL="457200" indent="-457200">
              <a:buClr>
                <a:schemeClr val="bg2">
                  <a:lumMod val="50000"/>
                </a:schemeClr>
              </a:buClr>
              <a:buFont typeface="Century Gothic" panose="020B0502020202020204" pitchFamily="34" charset="0"/>
              <a:buChar char="→"/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53" name="Textfeld 52">
            <a:extLst>
              <a:ext uri="{FF2B5EF4-FFF2-40B4-BE49-F238E27FC236}">
                <a16:creationId xmlns:a16="http://schemas.microsoft.com/office/drawing/2014/main" id="{FDE1C793-1553-4DCF-8653-84C25FC6A1FE}"/>
              </a:ext>
            </a:extLst>
          </p:cNvPr>
          <p:cNvSpPr txBox="1"/>
          <p:nvPr/>
        </p:nvSpPr>
        <p:spPr>
          <a:xfrm>
            <a:off x="11095976" y="22077758"/>
            <a:ext cx="7822209" cy="3108543"/>
          </a:xfrm>
          <a:prstGeom prst="rect">
            <a:avLst/>
          </a:prstGeom>
          <a:solidFill>
            <a:schemeClr val="bg2">
              <a:lumMod val="50000"/>
              <a:alpha val="26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Clr>
                <a:schemeClr val="bg2">
                  <a:lumMod val="50000"/>
                </a:schemeClr>
              </a:buClr>
              <a:buFont typeface="Century Gothic" panose="020B0502020202020204" pitchFamily="34" charset="0"/>
              <a:buChar char="→"/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1</a:t>
            </a:r>
          </a:p>
          <a:p>
            <a:pPr marL="457200" indent="-457200">
              <a:buClr>
                <a:schemeClr val="bg2">
                  <a:lumMod val="50000"/>
                </a:schemeClr>
              </a:buClr>
              <a:buFont typeface="Century Gothic" panose="020B0502020202020204" pitchFamily="34" charset="0"/>
              <a:buChar char="→"/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2</a:t>
            </a:r>
          </a:p>
          <a:p>
            <a:pPr marL="457200" indent="-457200">
              <a:buClr>
                <a:schemeClr val="bg2">
                  <a:lumMod val="50000"/>
                </a:schemeClr>
              </a:buClr>
              <a:buFont typeface="Century Gothic" panose="020B0502020202020204" pitchFamily="34" charset="0"/>
              <a:buChar char="→"/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3</a:t>
            </a:r>
          </a:p>
          <a:p>
            <a:pPr marL="457200" indent="-457200">
              <a:buClr>
                <a:schemeClr val="bg2">
                  <a:lumMod val="50000"/>
                </a:schemeClr>
              </a:buClr>
              <a:buFont typeface="Century Gothic" panose="020B0502020202020204" pitchFamily="34" charset="0"/>
              <a:buChar char="→"/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4</a:t>
            </a:r>
          </a:p>
          <a:p>
            <a:pPr marL="457200" indent="-457200">
              <a:buClr>
                <a:schemeClr val="bg2">
                  <a:lumMod val="50000"/>
                </a:schemeClr>
              </a:buClr>
              <a:buFont typeface="Century Gothic" panose="020B0502020202020204" pitchFamily="34" charset="0"/>
              <a:buChar char="→"/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5</a:t>
            </a:r>
          </a:p>
          <a:p>
            <a:pPr marL="457200" indent="-457200">
              <a:buClr>
                <a:schemeClr val="bg2">
                  <a:lumMod val="50000"/>
                </a:schemeClr>
              </a:buClr>
              <a:buFont typeface="Century Gothic" panose="020B0502020202020204" pitchFamily="34" charset="0"/>
              <a:buChar char="→"/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6</a:t>
            </a:r>
          </a:p>
          <a:p>
            <a:pPr marL="457200" indent="-457200">
              <a:buClr>
                <a:schemeClr val="bg2">
                  <a:lumMod val="50000"/>
                </a:schemeClr>
              </a:buClr>
              <a:buFont typeface="Century Gothic" panose="020B0502020202020204" pitchFamily="34" charset="0"/>
              <a:buChar char="→"/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067D2E06-9110-4973-AC93-BB1F16C36C93}"/>
              </a:ext>
            </a:extLst>
          </p:cNvPr>
          <p:cNvSpPr txBox="1"/>
          <p:nvPr/>
        </p:nvSpPr>
        <p:spPr>
          <a:xfrm>
            <a:off x="1347296" y="22572708"/>
            <a:ext cx="677108" cy="2708779"/>
          </a:xfrm>
          <a:prstGeom prst="rect">
            <a:avLst/>
          </a:prstGeom>
          <a:noFill/>
        </p:spPr>
        <p:txBody>
          <a:bodyPr vert="vert270" wrap="square" rtlCol="0" anchor="ctr">
            <a:spAutoFit/>
          </a:bodyPr>
          <a:lstStyle/>
          <a:p>
            <a:pPr algn="ctr"/>
            <a:r>
              <a:rPr lang="de-AT" sz="3200" dirty="0">
                <a:latin typeface="Century Gothic" panose="020B0502020202020204" pitchFamily="34" charset="0"/>
              </a:rPr>
              <a:t>Wissenschaft</a:t>
            </a:r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E1B8A225-98EA-4E73-9895-A3657E0079C0}"/>
              </a:ext>
            </a:extLst>
          </p:cNvPr>
          <p:cNvSpPr txBox="1"/>
          <p:nvPr/>
        </p:nvSpPr>
        <p:spPr>
          <a:xfrm>
            <a:off x="19335398" y="22572708"/>
            <a:ext cx="677108" cy="2708779"/>
          </a:xfrm>
          <a:prstGeom prst="rect">
            <a:avLst/>
          </a:prstGeom>
          <a:noFill/>
        </p:spPr>
        <p:txBody>
          <a:bodyPr vert="vert" wrap="square" rtlCol="0" anchor="ctr">
            <a:spAutoFit/>
          </a:bodyPr>
          <a:lstStyle/>
          <a:p>
            <a:pPr algn="ctr"/>
            <a:r>
              <a:rPr lang="de-AT" sz="3200" dirty="0">
                <a:latin typeface="Century Gothic" panose="020B0502020202020204" pitchFamily="34" charset="0"/>
              </a:rPr>
              <a:t>Wirtschaft</a:t>
            </a:r>
          </a:p>
        </p:txBody>
      </p:sp>
      <p:pic>
        <p:nvPicPr>
          <p:cNvPr id="4" name="Grafik 3" descr="Lupe">
            <a:extLst>
              <a:ext uri="{FF2B5EF4-FFF2-40B4-BE49-F238E27FC236}">
                <a16:creationId xmlns:a16="http://schemas.microsoft.com/office/drawing/2014/main" id="{9E2C62A5-ABCF-4FA1-866A-95A73C3678E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9137332" y="17423426"/>
            <a:ext cx="914400" cy="914400"/>
          </a:xfrm>
          <a:prstGeom prst="rect">
            <a:avLst/>
          </a:prstGeom>
        </p:spPr>
      </p:pic>
      <p:pic>
        <p:nvPicPr>
          <p:cNvPr id="9" name="Grafik 8" descr="Volltreffer">
            <a:extLst>
              <a:ext uri="{FF2B5EF4-FFF2-40B4-BE49-F238E27FC236}">
                <a16:creationId xmlns:a16="http://schemas.microsoft.com/office/drawing/2014/main" id="{02FC70F8-FE9D-4BAA-AED7-A3C38A6974F6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9314394" y="9116767"/>
            <a:ext cx="914400" cy="914400"/>
          </a:xfrm>
          <a:prstGeom prst="rect">
            <a:avLst/>
          </a:prstGeom>
        </p:spPr>
      </p:pic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FDB7AC18-A520-42CD-95CD-10E67545EF87}"/>
              </a:ext>
            </a:extLst>
          </p:cNvPr>
          <p:cNvGrpSpPr/>
          <p:nvPr/>
        </p:nvGrpSpPr>
        <p:grpSpPr>
          <a:xfrm>
            <a:off x="-20463" y="0"/>
            <a:ext cx="21404087" cy="2334310"/>
            <a:chOff x="-20463" y="3011"/>
            <a:chExt cx="21404087" cy="2334310"/>
          </a:xfrm>
        </p:grpSpPr>
        <p:pic>
          <p:nvPicPr>
            <p:cNvPr id="107" name="Grafik 106">
              <a:extLst>
                <a:ext uri="{FF2B5EF4-FFF2-40B4-BE49-F238E27FC236}">
                  <a16:creationId xmlns:a16="http://schemas.microsoft.com/office/drawing/2014/main" id="{D58BA0CD-5726-4854-AE66-9B350AC2A9D5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3011"/>
              <a:ext cx="21383625" cy="2334310"/>
            </a:xfrm>
            <a:prstGeom prst="rect">
              <a:avLst/>
            </a:prstGeom>
          </p:spPr>
        </p:pic>
        <p:sp>
          <p:nvSpPr>
            <p:cNvPr id="109" name="Textfeld 108">
              <a:extLst>
                <a:ext uri="{FF2B5EF4-FFF2-40B4-BE49-F238E27FC236}">
                  <a16:creationId xmlns:a16="http://schemas.microsoft.com/office/drawing/2014/main" id="{4B6A656C-ABDC-4B16-B235-8BB1C2984B65}"/>
                </a:ext>
              </a:extLst>
            </p:cNvPr>
            <p:cNvSpPr txBox="1"/>
            <p:nvPr/>
          </p:nvSpPr>
          <p:spPr>
            <a:xfrm>
              <a:off x="12454932" y="543443"/>
              <a:ext cx="8928692" cy="694800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AT" sz="3000" b="1" dirty="0">
                  <a:solidFill>
                    <a:schemeClr val="bg1"/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  <a:t>Am Lehrstuhl für Automation und Messtechnik </a:t>
              </a:r>
            </a:p>
          </p:txBody>
        </p:sp>
        <p:sp>
          <p:nvSpPr>
            <p:cNvPr id="31" name="Textfeld 30">
              <a:extLst>
                <a:ext uri="{FF2B5EF4-FFF2-40B4-BE49-F238E27FC236}">
                  <a16:creationId xmlns:a16="http://schemas.microsoft.com/office/drawing/2014/main" id="{70B1CEC6-A8AB-4852-AC22-7F25B9507008}"/>
                </a:ext>
              </a:extLst>
            </p:cNvPr>
            <p:cNvSpPr txBox="1"/>
            <p:nvPr/>
          </p:nvSpPr>
          <p:spPr>
            <a:xfrm>
              <a:off x="-20463" y="531906"/>
              <a:ext cx="8928692" cy="694800"/>
            </a:xfrm>
            <a:prstGeom prst="rect">
              <a:avLst/>
            </a:prstGeom>
            <a:solidFill>
              <a:srgbClr val="007C84"/>
            </a:solidFill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AT" sz="3000" b="1" dirty="0">
                  <a:solidFill>
                    <a:schemeClr val="bg1"/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  <a:t>Masterarbeit</a:t>
              </a:r>
            </a:p>
          </p:txBody>
        </p:sp>
      </p:grpSp>
      <p:sp>
        <p:nvSpPr>
          <p:cNvPr id="34" name="Textfeld 33">
            <a:extLst>
              <a:ext uri="{FF2B5EF4-FFF2-40B4-BE49-F238E27FC236}">
                <a16:creationId xmlns:a16="http://schemas.microsoft.com/office/drawing/2014/main" id="{DBDABA0A-DD95-4313-86B6-EAB8F196434D}"/>
              </a:ext>
            </a:extLst>
          </p:cNvPr>
          <p:cNvSpPr txBox="1"/>
          <p:nvPr/>
        </p:nvSpPr>
        <p:spPr>
          <a:xfrm>
            <a:off x="2414849" y="2694736"/>
            <a:ext cx="572893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400" dirty="0">
                <a:latin typeface="Century Gothic" panose="020B0502020202020204" pitchFamily="34" charset="0"/>
              </a:rPr>
              <a:t>Notiz: Richtiges Symbol anhand der Zuordnung zum Strategiefeld auswählen und kopieren, danach diese Notiz löschen</a:t>
            </a:r>
          </a:p>
        </p:txBody>
      </p:sp>
      <p:pic>
        <p:nvPicPr>
          <p:cNvPr id="35" name="Grafik 34">
            <a:extLst>
              <a:ext uri="{FF2B5EF4-FFF2-40B4-BE49-F238E27FC236}">
                <a16:creationId xmlns:a16="http://schemas.microsoft.com/office/drawing/2014/main" id="{2F5AC770-7BCE-47FD-8EAB-2049C7759A93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1481" y="2623187"/>
            <a:ext cx="1846800" cy="1846800"/>
          </a:xfrm>
          <a:prstGeom prst="rect">
            <a:avLst/>
          </a:prstGeom>
        </p:spPr>
      </p:pic>
      <p:pic>
        <p:nvPicPr>
          <p:cNvPr id="36" name="Grafik 35">
            <a:extLst>
              <a:ext uri="{FF2B5EF4-FFF2-40B4-BE49-F238E27FC236}">
                <a16:creationId xmlns:a16="http://schemas.microsoft.com/office/drawing/2014/main" id="{46DBC3CF-7226-46BB-95D4-A0CB1467F226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9465340" y="2509430"/>
            <a:ext cx="1846800" cy="1846800"/>
          </a:xfrm>
          <a:prstGeom prst="rect">
            <a:avLst/>
          </a:prstGeom>
        </p:spPr>
      </p:pic>
      <p:sp>
        <p:nvSpPr>
          <p:cNvPr id="40" name="Textfeld 39">
            <a:extLst>
              <a:ext uri="{FF2B5EF4-FFF2-40B4-BE49-F238E27FC236}">
                <a16:creationId xmlns:a16="http://schemas.microsoft.com/office/drawing/2014/main" id="{65BF83FF-A669-4072-BF49-798C51BC24A6}"/>
              </a:ext>
            </a:extLst>
          </p:cNvPr>
          <p:cNvSpPr txBox="1"/>
          <p:nvPr/>
        </p:nvSpPr>
        <p:spPr>
          <a:xfrm>
            <a:off x="1910808" y="2586445"/>
            <a:ext cx="17562005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6400" b="1" i="1" dirty="0">
                <a:solidFill>
                  <a:srgbClr val="007C85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Titel: </a:t>
            </a:r>
          </a:p>
          <a:p>
            <a:pPr algn="ctr"/>
            <a:r>
              <a:rPr lang="de-AT" sz="4000" b="1" i="1" dirty="0">
                <a:solidFill>
                  <a:srgbClr val="007E7D">
                    <a:alpha val="60000"/>
                  </a:srgb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Untertitel</a:t>
            </a:r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F00704EA-C812-42EB-AB44-06786CE5D359}"/>
              </a:ext>
            </a:extLst>
          </p:cNvPr>
          <p:cNvSpPr txBox="1"/>
          <p:nvPr/>
        </p:nvSpPr>
        <p:spPr>
          <a:xfrm>
            <a:off x="4684301" y="25737499"/>
            <a:ext cx="5896796" cy="324204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DE" sz="2800" b="1" dirty="0">
                <a:latin typeface="Century Gothic" panose="020B0502020202020204" pitchFamily="34" charset="0"/>
                <a:cs typeface="Arial" panose="020B0604020202020204" pitchFamily="34" charset="0"/>
              </a:rPr>
              <a:t>Name, </a:t>
            </a:r>
            <a:r>
              <a:rPr lang="de-DE" sz="2800" b="1" dirty="0" err="1">
                <a:latin typeface="Century Gothic" panose="020B0502020202020204" pitchFamily="34" charset="0"/>
                <a:cs typeface="Arial" panose="020B0604020202020204" pitchFamily="34" charset="0"/>
              </a:rPr>
              <a:t>BSc</a:t>
            </a:r>
            <a:endParaRPr lang="de-DE" sz="2800" b="1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Betreut von: </a:t>
            </a:r>
          </a:p>
          <a:p>
            <a:pPr>
              <a:lnSpc>
                <a:spcPct val="150000"/>
              </a:lnSpc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Firma: </a:t>
            </a:r>
          </a:p>
          <a:p>
            <a:pPr>
              <a:lnSpc>
                <a:spcPct val="150000"/>
              </a:lnSpc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E-Mail (nicht </a:t>
            </a:r>
            <a:r>
              <a:rPr lang="de-AT" sz="2800" dirty="0" err="1">
                <a:latin typeface="Century Gothic" panose="020B0502020202020204" pitchFamily="34" charset="0"/>
                <a:cs typeface="Arial" panose="020B0604020202020204" pitchFamily="34" charset="0"/>
              </a:rPr>
              <a:t>stud</a:t>
            </a: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-mail!)</a:t>
            </a:r>
          </a:p>
          <a:p>
            <a:pPr>
              <a:lnSpc>
                <a:spcPct val="150000"/>
              </a:lnSpc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Abschluss Juni 2024</a:t>
            </a:r>
          </a:p>
        </p:txBody>
      </p:sp>
      <p:pic>
        <p:nvPicPr>
          <p:cNvPr id="47" name="Grafik 46">
            <a:extLst>
              <a:ext uri="{FF2B5EF4-FFF2-40B4-BE49-F238E27FC236}">
                <a16:creationId xmlns:a16="http://schemas.microsoft.com/office/drawing/2014/main" id="{A650E98E-AF9D-4A84-B0E5-8467FC548640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6"/>
              </a:ext>
            </a:extLst>
          </a:blip>
          <a:stretch>
            <a:fillRect/>
          </a:stretch>
        </p:blipFill>
        <p:spPr>
          <a:xfrm>
            <a:off x="956850" y="25737499"/>
            <a:ext cx="3541916" cy="3830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98402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6F04708A-1220-4C0B-BD8D-14D7BABB3167}"/>
              </a:ext>
            </a:extLst>
          </p:cNvPr>
          <p:cNvCxnSpPr>
            <a:cxnSpLocks/>
          </p:cNvCxnSpPr>
          <p:nvPr/>
        </p:nvCxnSpPr>
        <p:spPr>
          <a:xfrm>
            <a:off x="-1" y="25606364"/>
            <a:ext cx="21383625" cy="0"/>
          </a:xfrm>
          <a:prstGeom prst="line">
            <a:avLst/>
          </a:prstGeom>
          <a:ln w="50800">
            <a:solidFill>
              <a:srgbClr val="007C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r Verbinder 19">
            <a:extLst>
              <a:ext uri="{FF2B5EF4-FFF2-40B4-BE49-F238E27FC236}">
                <a16:creationId xmlns:a16="http://schemas.microsoft.com/office/drawing/2014/main" id="{B4D1C6D3-7D8E-42A3-B01D-4C969732A51A}"/>
              </a:ext>
            </a:extLst>
          </p:cNvPr>
          <p:cNvCxnSpPr>
            <a:cxnSpLocks/>
          </p:cNvCxnSpPr>
          <p:nvPr/>
        </p:nvCxnSpPr>
        <p:spPr>
          <a:xfrm>
            <a:off x="10691810" y="25576540"/>
            <a:ext cx="0" cy="4668849"/>
          </a:xfrm>
          <a:prstGeom prst="line">
            <a:avLst/>
          </a:prstGeom>
          <a:ln w="50800">
            <a:solidFill>
              <a:srgbClr val="007C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feld 27">
            <a:extLst>
              <a:ext uri="{FF2B5EF4-FFF2-40B4-BE49-F238E27FC236}">
                <a16:creationId xmlns:a16="http://schemas.microsoft.com/office/drawing/2014/main" id="{58B91E85-3C90-4577-BFBC-C45D86FDD45A}"/>
              </a:ext>
            </a:extLst>
          </p:cNvPr>
          <p:cNvSpPr txBox="1"/>
          <p:nvPr/>
        </p:nvSpPr>
        <p:spPr>
          <a:xfrm>
            <a:off x="11266233" y="25811898"/>
            <a:ext cx="8981946" cy="697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AT" sz="3000" dirty="0">
                <a:latin typeface="Century Gothic" panose="020B0502020202020204" pitchFamily="34" charset="0"/>
                <a:cs typeface="Arial" panose="020B0604020202020204" pitchFamily="34" charset="0"/>
              </a:rPr>
              <a:t>Strategiefelder des Lehrstuhls für Industrielogistik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F837122C-EC8E-E1AB-B84E-F627D9AD2C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0819" y="26729024"/>
            <a:ext cx="9292774" cy="3261763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7586AF2F-8680-417E-B8F2-C12201ABD9D9}"/>
              </a:ext>
            </a:extLst>
          </p:cNvPr>
          <p:cNvSpPr txBox="1"/>
          <p:nvPr/>
        </p:nvSpPr>
        <p:spPr>
          <a:xfrm>
            <a:off x="967367" y="5265251"/>
            <a:ext cx="19448891" cy="3323987"/>
          </a:xfrm>
          <a:prstGeom prst="rect">
            <a:avLst/>
          </a:prstGeom>
          <a:solidFill>
            <a:schemeClr val="bg2">
              <a:lumMod val="50000"/>
              <a:alpha val="26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200" b="1" dirty="0" err="1">
                <a:solidFill>
                  <a:srgbClr val="007C85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Forschungsfragen</a:t>
            </a:r>
            <a:r>
              <a:rPr lang="en-US" sz="4200" b="1" dirty="0">
                <a:solidFill>
                  <a:srgbClr val="007C85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:</a:t>
            </a:r>
          </a:p>
          <a:p>
            <a:endParaRPr lang="en-US" sz="4200" b="1" dirty="0">
              <a:solidFill>
                <a:srgbClr val="007C85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endParaRPr lang="en-US" sz="4200" b="1" dirty="0">
              <a:solidFill>
                <a:srgbClr val="007C85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endParaRPr lang="en-US" sz="4200" b="1" dirty="0">
              <a:solidFill>
                <a:srgbClr val="007C85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endParaRPr lang="en-US" sz="4200" b="1" dirty="0">
              <a:solidFill>
                <a:srgbClr val="007C85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Grafik 15" descr="Fragezeichen">
            <a:extLst>
              <a:ext uri="{FF2B5EF4-FFF2-40B4-BE49-F238E27FC236}">
                <a16:creationId xmlns:a16="http://schemas.microsoft.com/office/drawing/2014/main" id="{16468DCD-F638-4F16-93E0-83AA17EEAA7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8391" y="6188832"/>
            <a:ext cx="2081206" cy="2081206"/>
          </a:xfrm>
          <a:prstGeom prst="rect">
            <a:avLst/>
          </a:prstGeom>
        </p:spPr>
      </p:pic>
      <p:sp>
        <p:nvSpPr>
          <p:cNvPr id="37" name="Textfeld 36">
            <a:extLst>
              <a:ext uri="{FF2B5EF4-FFF2-40B4-BE49-F238E27FC236}">
                <a16:creationId xmlns:a16="http://schemas.microsoft.com/office/drawing/2014/main" id="{41BA69E5-803E-4FFA-83DD-304B041D2558}"/>
              </a:ext>
            </a:extLst>
          </p:cNvPr>
          <p:cNvSpPr txBox="1"/>
          <p:nvPr/>
        </p:nvSpPr>
        <p:spPr>
          <a:xfrm>
            <a:off x="2692949" y="5994940"/>
            <a:ext cx="81072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>
                <a:latin typeface="Century Gothic" panose="020B0502020202020204" pitchFamily="34" charset="0"/>
              </a:rPr>
              <a:t>Frage 1 (danach zentrieren zu Fragezeichen)</a:t>
            </a:r>
            <a:endParaRPr lang="de-AT" sz="5400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8" name="Grafik 37" descr="Fragezeichen">
            <a:extLst>
              <a:ext uri="{FF2B5EF4-FFF2-40B4-BE49-F238E27FC236}">
                <a16:creationId xmlns:a16="http://schemas.microsoft.com/office/drawing/2014/main" id="{0EE7B1C3-6712-411D-950B-48BC6C27BD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581099" y="6188832"/>
            <a:ext cx="2081206" cy="2081206"/>
          </a:xfrm>
          <a:prstGeom prst="rect">
            <a:avLst/>
          </a:prstGeom>
        </p:spPr>
      </p:pic>
      <p:sp>
        <p:nvSpPr>
          <p:cNvPr id="39" name="Textfeld 38">
            <a:extLst>
              <a:ext uri="{FF2B5EF4-FFF2-40B4-BE49-F238E27FC236}">
                <a16:creationId xmlns:a16="http://schemas.microsoft.com/office/drawing/2014/main" id="{E44E742A-A88F-44EC-84F3-6521F38C8034}"/>
              </a:ext>
            </a:extLst>
          </p:cNvPr>
          <p:cNvSpPr txBox="1"/>
          <p:nvPr/>
        </p:nvSpPr>
        <p:spPr>
          <a:xfrm>
            <a:off x="12351433" y="6198141"/>
            <a:ext cx="787736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>
                <a:latin typeface="Century Gothic" panose="020B0502020202020204" pitchFamily="34" charset="0"/>
              </a:rPr>
              <a:t>Frage 2 (danach zentrieren zu Fragezeichen)</a:t>
            </a:r>
            <a:endParaRPr lang="de-AT" sz="3200" dirty="0">
              <a:latin typeface="Century Gothic" panose="020B0502020202020204" pitchFamily="34" charset="0"/>
            </a:endParaRP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733A0555-7D07-46E5-AD4D-6364CDEF89EA}"/>
              </a:ext>
            </a:extLst>
          </p:cNvPr>
          <p:cNvSpPr txBox="1"/>
          <p:nvPr/>
        </p:nvSpPr>
        <p:spPr>
          <a:xfrm>
            <a:off x="10970796" y="9023621"/>
            <a:ext cx="9468000" cy="11849398"/>
          </a:xfrm>
          <a:prstGeom prst="rect">
            <a:avLst/>
          </a:prstGeom>
          <a:noFill/>
          <a:ln w="12700"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AT" sz="36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Ergebnisse</a:t>
            </a:r>
            <a:endParaRPr lang="de-AT" sz="28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F2597E80-4A40-4BD4-8928-8B03BF13F925}"/>
              </a:ext>
            </a:extLst>
          </p:cNvPr>
          <p:cNvSpPr txBox="1"/>
          <p:nvPr/>
        </p:nvSpPr>
        <p:spPr>
          <a:xfrm>
            <a:off x="968394" y="21307403"/>
            <a:ext cx="19446837" cy="4093428"/>
          </a:xfrm>
          <a:prstGeom prst="rect">
            <a:avLst/>
          </a:prstGeom>
          <a:noFill/>
          <a:ln w="12700"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AT" sz="36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Implikationen und Ausblick</a:t>
            </a:r>
            <a:endParaRPr lang="de-AT" sz="28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</p:txBody>
      </p:sp>
      <p:cxnSp>
        <p:nvCxnSpPr>
          <p:cNvPr id="45" name="Gerader Verbinder 44">
            <a:extLst>
              <a:ext uri="{FF2B5EF4-FFF2-40B4-BE49-F238E27FC236}">
                <a16:creationId xmlns:a16="http://schemas.microsoft.com/office/drawing/2014/main" id="{6965C721-8399-40A8-A04F-E140093918C8}"/>
              </a:ext>
            </a:extLst>
          </p:cNvPr>
          <p:cNvCxnSpPr>
            <a:cxnSpLocks/>
            <a:endCxn id="44" idx="2"/>
          </p:cNvCxnSpPr>
          <p:nvPr/>
        </p:nvCxnSpPr>
        <p:spPr>
          <a:xfrm>
            <a:off x="10691810" y="22045988"/>
            <a:ext cx="3" cy="3354843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" name="Grafik 48" descr="Abschlusshut">
            <a:extLst>
              <a:ext uri="{FF2B5EF4-FFF2-40B4-BE49-F238E27FC236}">
                <a16:creationId xmlns:a16="http://schemas.microsoft.com/office/drawing/2014/main" id="{43767C08-D2E0-4BD6-9BDD-0B0AF47BFEA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56850" y="21316988"/>
            <a:ext cx="1458000" cy="1458000"/>
          </a:xfrm>
          <a:prstGeom prst="rect">
            <a:avLst/>
          </a:prstGeom>
        </p:spPr>
      </p:pic>
      <p:pic>
        <p:nvPicPr>
          <p:cNvPr id="51" name="Grafik 50" descr="Fabrik">
            <a:extLst>
              <a:ext uri="{FF2B5EF4-FFF2-40B4-BE49-F238E27FC236}">
                <a16:creationId xmlns:a16="http://schemas.microsoft.com/office/drawing/2014/main" id="{B2365FCB-69E9-4E72-A04D-D87DC8D4109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8944311" y="21316988"/>
            <a:ext cx="1459282" cy="1459282"/>
          </a:xfrm>
          <a:prstGeom prst="rect">
            <a:avLst/>
          </a:prstGeom>
        </p:spPr>
      </p:pic>
      <p:sp>
        <p:nvSpPr>
          <p:cNvPr id="52" name="Textfeld 51">
            <a:extLst>
              <a:ext uri="{FF2B5EF4-FFF2-40B4-BE49-F238E27FC236}">
                <a16:creationId xmlns:a16="http://schemas.microsoft.com/office/drawing/2014/main" id="{29559E85-2AAE-4038-A23B-55F128BEB216}"/>
              </a:ext>
            </a:extLst>
          </p:cNvPr>
          <p:cNvSpPr txBox="1"/>
          <p:nvPr/>
        </p:nvSpPr>
        <p:spPr>
          <a:xfrm>
            <a:off x="2414849" y="22077758"/>
            <a:ext cx="7822209" cy="3108543"/>
          </a:xfrm>
          <a:prstGeom prst="rect">
            <a:avLst/>
          </a:prstGeom>
          <a:solidFill>
            <a:schemeClr val="bg2">
              <a:lumMod val="50000"/>
              <a:alpha val="26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Clr>
                <a:schemeClr val="bg2">
                  <a:lumMod val="50000"/>
                </a:schemeClr>
              </a:buClr>
              <a:buFont typeface="Century Gothic" panose="020B0502020202020204" pitchFamily="34" charset="0"/>
              <a:buChar char="→"/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1</a:t>
            </a:r>
          </a:p>
          <a:p>
            <a:pPr marL="457200" indent="-457200">
              <a:buClr>
                <a:schemeClr val="bg2">
                  <a:lumMod val="50000"/>
                </a:schemeClr>
              </a:buClr>
              <a:buFont typeface="Century Gothic" panose="020B0502020202020204" pitchFamily="34" charset="0"/>
              <a:buChar char="→"/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2</a:t>
            </a:r>
          </a:p>
          <a:p>
            <a:pPr marL="457200" indent="-457200">
              <a:buClr>
                <a:schemeClr val="bg2">
                  <a:lumMod val="50000"/>
                </a:schemeClr>
              </a:buClr>
              <a:buFont typeface="Century Gothic" panose="020B0502020202020204" pitchFamily="34" charset="0"/>
              <a:buChar char="→"/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3</a:t>
            </a:r>
          </a:p>
          <a:p>
            <a:pPr marL="457200" indent="-457200">
              <a:buClr>
                <a:schemeClr val="bg2">
                  <a:lumMod val="50000"/>
                </a:schemeClr>
              </a:buClr>
              <a:buFont typeface="Century Gothic" panose="020B0502020202020204" pitchFamily="34" charset="0"/>
              <a:buChar char="→"/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4</a:t>
            </a:r>
          </a:p>
          <a:p>
            <a:pPr marL="457200" indent="-457200">
              <a:buClr>
                <a:schemeClr val="bg2">
                  <a:lumMod val="50000"/>
                </a:schemeClr>
              </a:buClr>
              <a:buFont typeface="Century Gothic" panose="020B0502020202020204" pitchFamily="34" charset="0"/>
              <a:buChar char="→"/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5</a:t>
            </a:r>
          </a:p>
          <a:p>
            <a:pPr marL="457200" indent="-457200">
              <a:buClr>
                <a:schemeClr val="bg2">
                  <a:lumMod val="50000"/>
                </a:schemeClr>
              </a:buClr>
              <a:buFont typeface="Century Gothic" panose="020B0502020202020204" pitchFamily="34" charset="0"/>
              <a:buChar char="→"/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6</a:t>
            </a:r>
          </a:p>
          <a:p>
            <a:pPr marL="457200" indent="-457200">
              <a:buClr>
                <a:schemeClr val="bg2">
                  <a:lumMod val="50000"/>
                </a:schemeClr>
              </a:buClr>
              <a:buFont typeface="Century Gothic" panose="020B0502020202020204" pitchFamily="34" charset="0"/>
              <a:buChar char="→"/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53" name="Textfeld 52">
            <a:extLst>
              <a:ext uri="{FF2B5EF4-FFF2-40B4-BE49-F238E27FC236}">
                <a16:creationId xmlns:a16="http://schemas.microsoft.com/office/drawing/2014/main" id="{FDE1C793-1553-4DCF-8653-84C25FC6A1FE}"/>
              </a:ext>
            </a:extLst>
          </p:cNvPr>
          <p:cNvSpPr txBox="1"/>
          <p:nvPr/>
        </p:nvSpPr>
        <p:spPr>
          <a:xfrm>
            <a:off x="11095976" y="22077758"/>
            <a:ext cx="7822209" cy="3108543"/>
          </a:xfrm>
          <a:prstGeom prst="rect">
            <a:avLst/>
          </a:prstGeom>
          <a:solidFill>
            <a:schemeClr val="bg2">
              <a:lumMod val="50000"/>
              <a:alpha val="26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Clr>
                <a:schemeClr val="bg2">
                  <a:lumMod val="50000"/>
                </a:schemeClr>
              </a:buClr>
              <a:buFont typeface="Century Gothic" panose="020B0502020202020204" pitchFamily="34" charset="0"/>
              <a:buChar char="→"/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1</a:t>
            </a:r>
          </a:p>
          <a:p>
            <a:pPr marL="457200" indent="-457200">
              <a:buClr>
                <a:schemeClr val="bg2">
                  <a:lumMod val="50000"/>
                </a:schemeClr>
              </a:buClr>
              <a:buFont typeface="Century Gothic" panose="020B0502020202020204" pitchFamily="34" charset="0"/>
              <a:buChar char="→"/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2</a:t>
            </a:r>
          </a:p>
          <a:p>
            <a:pPr marL="457200" indent="-457200">
              <a:buClr>
                <a:schemeClr val="bg2">
                  <a:lumMod val="50000"/>
                </a:schemeClr>
              </a:buClr>
              <a:buFont typeface="Century Gothic" panose="020B0502020202020204" pitchFamily="34" charset="0"/>
              <a:buChar char="→"/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3</a:t>
            </a:r>
          </a:p>
          <a:p>
            <a:pPr marL="457200" indent="-457200">
              <a:buClr>
                <a:schemeClr val="bg2">
                  <a:lumMod val="50000"/>
                </a:schemeClr>
              </a:buClr>
              <a:buFont typeface="Century Gothic" panose="020B0502020202020204" pitchFamily="34" charset="0"/>
              <a:buChar char="→"/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4</a:t>
            </a:r>
          </a:p>
          <a:p>
            <a:pPr marL="457200" indent="-457200">
              <a:buClr>
                <a:schemeClr val="bg2">
                  <a:lumMod val="50000"/>
                </a:schemeClr>
              </a:buClr>
              <a:buFont typeface="Century Gothic" panose="020B0502020202020204" pitchFamily="34" charset="0"/>
              <a:buChar char="→"/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5</a:t>
            </a:r>
          </a:p>
          <a:p>
            <a:pPr marL="457200" indent="-457200">
              <a:buClr>
                <a:schemeClr val="bg2">
                  <a:lumMod val="50000"/>
                </a:schemeClr>
              </a:buClr>
              <a:buFont typeface="Century Gothic" panose="020B0502020202020204" pitchFamily="34" charset="0"/>
              <a:buChar char="→"/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6</a:t>
            </a:r>
          </a:p>
          <a:p>
            <a:pPr marL="457200" indent="-457200">
              <a:buClr>
                <a:schemeClr val="bg2">
                  <a:lumMod val="50000"/>
                </a:schemeClr>
              </a:buClr>
              <a:buFont typeface="Century Gothic" panose="020B0502020202020204" pitchFamily="34" charset="0"/>
              <a:buChar char="→"/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067D2E06-9110-4973-AC93-BB1F16C36C93}"/>
              </a:ext>
            </a:extLst>
          </p:cNvPr>
          <p:cNvSpPr txBox="1"/>
          <p:nvPr/>
        </p:nvSpPr>
        <p:spPr>
          <a:xfrm>
            <a:off x="1347296" y="22572708"/>
            <a:ext cx="677108" cy="2708779"/>
          </a:xfrm>
          <a:prstGeom prst="rect">
            <a:avLst/>
          </a:prstGeom>
          <a:noFill/>
        </p:spPr>
        <p:txBody>
          <a:bodyPr vert="vert270" wrap="square" rtlCol="0" anchor="ctr">
            <a:spAutoFit/>
          </a:bodyPr>
          <a:lstStyle/>
          <a:p>
            <a:pPr algn="ctr"/>
            <a:r>
              <a:rPr lang="de-AT" sz="3200" dirty="0">
                <a:latin typeface="Century Gothic" panose="020B0502020202020204" pitchFamily="34" charset="0"/>
              </a:rPr>
              <a:t>Wissenschaft</a:t>
            </a:r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E1B8A225-98EA-4E73-9895-A3657E0079C0}"/>
              </a:ext>
            </a:extLst>
          </p:cNvPr>
          <p:cNvSpPr txBox="1"/>
          <p:nvPr/>
        </p:nvSpPr>
        <p:spPr>
          <a:xfrm>
            <a:off x="19335398" y="22572708"/>
            <a:ext cx="677108" cy="2708779"/>
          </a:xfrm>
          <a:prstGeom prst="rect">
            <a:avLst/>
          </a:prstGeom>
          <a:noFill/>
        </p:spPr>
        <p:txBody>
          <a:bodyPr vert="vert" wrap="square" rtlCol="0" anchor="ctr">
            <a:spAutoFit/>
          </a:bodyPr>
          <a:lstStyle/>
          <a:p>
            <a:pPr algn="ctr"/>
            <a:r>
              <a:rPr lang="de-AT" sz="3200" dirty="0">
                <a:latin typeface="Century Gothic" panose="020B0502020202020204" pitchFamily="34" charset="0"/>
              </a:rPr>
              <a:t>Wirtschaft</a:t>
            </a:r>
          </a:p>
        </p:txBody>
      </p:sp>
      <p:pic>
        <p:nvPicPr>
          <p:cNvPr id="9" name="Grafik 8" descr="Volltreffer">
            <a:extLst>
              <a:ext uri="{FF2B5EF4-FFF2-40B4-BE49-F238E27FC236}">
                <a16:creationId xmlns:a16="http://schemas.microsoft.com/office/drawing/2014/main" id="{02FC70F8-FE9D-4BAA-AED7-A3C38A6974F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9314394" y="9116767"/>
            <a:ext cx="914400" cy="914400"/>
          </a:xfrm>
          <a:prstGeom prst="rect">
            <a:avLst/>
          </a:prstGeom>
        </p:spPr>
      </p:pic>
      <p:grpSp>
        <p:nvGrpSpPr>
          <p:cNvPr id="106" name="Gruppieren 105">
            <a:extLst>
              <a:ext uri="{FF2B5EF4-FFF2-40B4-BE49-F238E27FC236}">
                <a16:creationId xmlns:a16="http://schemas.microsoft.com/office/drawing/2014/main" id="{03960677-317B-4CD4-8C5B-362C6D4D15BE}"/>
              </a:ext>
            </a:extLst>
          </p:cNvPr>
          <p:cNvGrpSpPr/>
          <p:nvPr/>
        </p:nvGrpSpPr>
        <p:grpSpPr>
          <a:xfrm>
            <a:off x="-1" y="3011"/>
            <a:ext cx="21383625" cy="2334310"/>
            <a:chOff x="-1" y="3011"/>
            <a:chExt cx="21383625" cy="2334310"/>
          </a:xfrm>
        </p:grpSpPr>
        <p:pic>
          <p:nvPicPr>
            <p:cNvPr id="107" name="Grafik 106">
              <a:extLst>
                <a:ext uri="{FF2B5EF4-FFF2-40B4-BE49-F238E27FC236}">
                  <a16:creationId xmlns:a16="http://schemas.microsoft.com/office/drawing/2014/main" id="{D58BA0CD-5726-4854-AE66-9B350AC2A9D5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3011"/>
              <a:ext cx="21383625" cy="2334310"/>
            </a:xfrm>
            <a:prstGeom prst="rect">
              <a:avLst/>
            </a:prstGeom>
          </p:spPr>
        </p:pic>
        <p:sp>
          <p:nvSpPr>
            <p:cNvPr id="108" name="Textfeld 107">
              <a:extLst>
                <a:ext uri="{FF2B5EF4-FFF2-40B4-BE49-F238E27FC236}">
                  <a16:creationId xmlns:a16="http://schemas.microsoft.com/office/drawing/2014/main" id="{B37D2EE0-0F73-4997-9A91-32928D14610B}"/>
                </a:ext>
              </a:extLst>
            </p:cNvPr>
            <p:cNvSpPr txBox="1"/>
            <p:nvPr/>
          </p:nvSpPr>
          <p:spPr>
            <a:xfrm>
              <a:off x="-1" y="606056"/>
              <a:ext cx="8887768" cy="553998"/>
            </a:xfrm>
            <a:prstGeom prst="rect">
              <a:avLst/>
            </a:prstGeom>
            <a:solidFill>
              <a:srgbClr val="007C84"/>
            </a:solidFill>
            <a:ln>
              <a:solidFill>
                <a:srgbClr val="007C85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AT" sz="3000" b="1" dirty="0">
                  <a:solidFill>
                    <a:schemeClr val="bg1"/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  <a:t>Masterarbeit am Lehrstuhl für Industrielogistik</a:t>
              </a:r>
            </a:p>
          </p:txBody>
        </p:sp>
        <p:sp>
          <p:nvSpPr>
            <p:cNvPr id="109" name="Textfeld 108">
              <a:extLst>
                <a:ext uri="{FF2B5EF4-FFF2-40B4-BE49-F238E27FC236}">
                  <a16:creationId xmlns:a16="http://schemas.microsoft.com/office/drawing/2014/main" id="{4B6A656C-ABDC-4B16-B235-8BB1C2984B65}"/>
                </a:ext>
              </a:extLst>
            </p:cNvPr>
            <p:cNvSpPr txBox="1"/>
            <p:nvPr/>
          </p:nvSpPr>
          <p:spPr>
            <a:xfrm>
              <a:off x="12449553" y="371474"/>
              <a:ext cx="8928692" cy="1015663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AT" sz="3000" b="1" dirty="0">
                  <a:solidFill>
                    <a:schemeClr val="bg1"/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  <a:t>Am Lehrstuhl für Wirtschafts- und Betriebswissenschaften </a:t>
              </a:r>
            </a:p>
          </p:txBody>
        </p:sp>
      </p:grpSp>
      <p:sp>
        <p:nvSpPr>
          <p:cNvPr id="31" name="Textfeld 30">
            <a:extLst>
              <a:ext uri="{FF2B5EF4-FFF2-40B4-BE49-F238E27FC236}">
                <a16:creationId xmlns:a16="http://schemas.microsoft.com/office/drawing/2014/main" id="{70B1CEC6-A8AB-4852-AC22-7F25B9507008}"/>
              </a:ext>
            </a:extLst>
          </p:cNvPr>
          <p:cNvSpPr txBox="1"/>
          <p:nvPr/>
        </p:nvSpPr>
        <p:spPr>
          <a:xfrm>
            <a:off x="-20463" y="531906"/>
            <a:ext cx="8928692" cy="694800"/>
          </a:xfrm>
          <a:prstGeom prst="rect">
            <a:avLst/>
          </a:prstGeom>
          <a:solidFill>
            <a:srgbClr val="007C84"/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AT" sz="3000" b="1" dirty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Masterarbeit</a:t>
            </a:r>
          </a:p>
        </p:txBody>
      </p:sp>
      <p:grpSp>
        <p:nvGrpSpPr>
          <p:cNvPr id="32" name="Gruppieren 31">
            <a:extLst>
              <a:ext uri="{FF2B5EF4-FFF2-40B4-BE49-F238E27FC236}">
                <a16:creationId xmlns:a16="http://schemas.microsoft.com/office/drawing/2014/main" id="{17EFDEE6-0E20-4E5F-968F-ECF0EDB281A1}"/>
              </a:ext>
            </a:extLst>
          </p:cNvPr>
          <p:cNvGrpSpPr/>
          <p:nvPr/>
        </p:nvGrpSpPr>
        <p:grpSpPr>
          <a:xfrm>
            <a:off x="64010" y="2582360"/>
            <a:ext cx="1846800" cy="1846800"/>
            <a:chOff x="962108" y="3094857"/>
            <a:chExt cx="1301475" cy="1301475"/>
          </a:xfrm>
        </p:grpSpPr>
        <p:sp>
          <p:nvSpPr>
            <p:cNvPr id="33" name="Oval 66">
              <a:extLst>
                <a:ext uri="{FF2B5EF4-FFF2-40B4-BE49-F238E27FC236}">
                  <a16:creationId xmlns:a16="http://schemas.microsoft.com/office/drawing/2014/main" id="{15AB56C2-FBB3-419D-AD18-BBB30AD81733}"/>
                </a:ext>
              </a:extLst>
            </p:cNvPr>
            <p:cNvSpPr/>
            <p:nvPr/>
          </p:nvSpPr>
          <p:spPr>
            <a:xfrm>
              <a:off x="962108" y="3094857"/>
              <a:ext cx="1301475" cy="1301475"/>
            </a:xfrm>
            <a:prstGeom prst="ellipse">
              <a:avLst/>
            </a:prstGeom>
            <a:solidFill>
              <a:srgbClr val="6BA743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182843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  <p:grpSp>
          <p:nvGrpSpPr>
            <p:cNvPr id="34" name="Google Shape;4141;p42">
              <a:extLst>
                <a:ext uri="{FF2B5EF4-FFF2-40B4-BE49-F238E27FC236}">
                  <a16:creationId xmlns:a16="http://schemas.microsoft.com/office/drawing/2014/main" id="{54BBAB77-5091-4813-B040-8423819A0271}"/>
                </a:ext>
              </a:extLst>
            </p:cNvPr>
            <p:cNvGrpSpPr/>
            <p:nvPr/>
          </p:nvGrpSpPr>
          <p:grpSpPr>
            <a:xfrm>
              <a:off x="1323181" y="3522392"/>
              <a:ext cx="579327" cy="421327"/>
              <a:chOff x="1932911" y="3715479"/>
              <a:chExt cx="274974" cy="199981"/>
            </a:xfrm>
            <a:solidFill>
              <a:schemeClr val="bg1"/>
            </a:solidFill>
          </p:grpSpPr>
          <p:sp>
            <p:nvSpPr>
              <p:cNvPr id="35" name="Google Shape;4142;p42">
                <a:extLst>
                  <a:ext uri="{FF2B5EF4-FFF2-40B4-BE49-F238E27FC236}">
                    <a16:creationId xmlns:a16="http://schemas.microsoft.com/office/drawing/2014/main" id="{EA091FF3-42B8-4C76-A2F9-B5931B7C0A8B}"/>
                  </a:ext>
                </a:extLst>
              </p:cNvPr>
              <p:cNvSpPr/>
              <p:nvPr/>
            </p:nvSpPr>
            <p:spPr>
              <a:xfrm>
                <a:off x="2042901" y="3732144"/>
                <a:ext cx="164984" cy="183315"/>
              </a:xfrm>
              <a:custGeom>
                <a:avLst/>
                <a:gdLst/>
                <a:ahLst/>
                <a:cxnLst/>
                <a:rect l="l" t="t" r="r" b="b"/>
                <a:pathLst>
                  <a:path w="437" h="483" extrusionOk="0">
                    <a:moveTo>
                      <a:pt x="423" y="107"/>
                    </a:moveTo>
                    <a:lnTo>
                      <a:pt x="423" y="107"/>
                    </a:lnTo>
                    <a:cubicBezTo>
                      <a:pt x="409" y="13"/>
                      <a:pt x="409" y="13"/>
                      <a:pt x="409" y="13"/>
                    </a:cubicBezTo>
                    <a:cubicBezTo>
                      <a:pt x="409" y="7"/>
                      <a:pt x="396" y="0"/>
                      <a:pt x="389" y="0"/>
                    </a:cubicBezTo>
                    <a:cubicBezTo>
                      <a:pt x="275" y="20"/>
                      <a:pt x="275" y="20"/>
                      <a:pt x="275" y="20"/>
                    </a:cubicBezTo>
                    <a:cubicBezTo>
                      <a:pt x="188" y="33"/>
                      <a:pt x="114" y="74"/>
                      <a:pt x="67" y="147"/>
                    </a:cubicBezTo>
                    <a:cubicBezTo>
                      <a:pt x="20" y="214"/>
                      <a:pt x="0" y="295"/>
                      <a:pt x="14" y="382"/>
                    </a:cubicBezTo>
                    <a:cubicBezTo>
                      <a:pt x="27" y="476"/>
                      <a:pt x="27" y="476"/>
                      <a:pt x="27" y="476"/>
                    </a:cubicBezTo>
                    <a:cubicBezTo>
                      <a:pt x="27" y="482"/>
                      <a:pt x="34" y="482"/>
                      <a:pt x="41" y="482"/>
                    </a:cubicBezTo>
                    <a:lnTo>
                      <a:pt x="41" y="482"/>
                    </a:lnTo>
                    <a:cubicBezTo>
                      <a:pt x="161" y="469"/>
                      <a:pt x="161" y="469"/>
                      <a:pt x="161" y="469"/>
                    </a:cubicBezTo>
                    <a:cubicBezTo>
                      <a:pt x="242" y="456"/>
                      <a:pt x="315" y="409"/>
                      <a:pt x="362" y="342"/>
                    </a:cubicBezTo>
                    <a:cubicBezTo>
                      <a:pt x="416" y="268"/>
                      <a:pt x="436" y="187"/>
                      <a:pt x="423" y="107"/>
                    </a:cubicBezTo>
                    <a:close/>
                    <a:moveTo>
                      <a:pt x="342" y="321"/>
                    </a:moveTo>
                    <a:lnTo>
                      <a:pt x="342" y="321"/>
                    </a:lnTo>
                    <a:cubicBezTo>
                      <a:pt x="295" y="382"/>
                      <a:pt x="228" y="422"/>
                      <a:pt x="155" y="436"/>
                    </a:cubicBezTo>
                    <a:cubicBezTo>
                      <a:pt x="54" y="456"/>
                      <a:pt x="54" y="456"/>
                      <a:pt x="54" y="456"/>
                    </a:cubicBezTo>
                    <a:cubicBezTo>
                      <a:pt x="41" y="375"/>
                      <a:pt x="41" y="375"/>
                      <a:pt x="41" y="375"/>
                    </a:cubicBezTo>
                    <a:cubicBezTo>
                      <a:pt x="27" y="302"/>
                      <a:pt x="47" y="228"/>
                      <a:pt x="94" y="161"/>
                    </a:cubicBezTo>
                    <a:cubicBezTo>
                      <a:pt x="134" y="100"/>
                      <a:pt x="201" y="60"/>
                      <a:pt x="282" y="47"/>
                    </a:cubicBezTo>
                    <a:cubicBezTo>
                      <a:pt x="382" y="33"/>
                      <a:pt x="382" y="33"/>
                      <a:pt x="382" y="33"/>
                    </a:cubicBezTo>
                    <a:cubicBezTo>
                      <a:pt x="396" y="107"/>
                      <a:pt x="396" y="107"/>
                      <a:pt x="396" y="107"/>
                    </a:cubicBezTo>
                    <a:cubicBezTo>
                      <a:pt x="402" y="187"/>
                      <a:pt x="389" y="261"/>
                      <a:pt x="342" y="32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90">
                  <a:solidFill>
                    <a:srgbClr val="000000"/>
                  </a:solidFill>
                  <a:latin typeface="Century Gothic" panose="020B0502020202020204" pitchFamily="34" charset="0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" name="Google Shape;4143;p42">
                <a:extLst>
                  <a:ext uri="{FF2B5EF4-FFF2-40B4-BE49-F238E27FC236}">
                    <a16:creationId xmlns:a16="http://schemas.microsoft.com/office/drawing/2014/main" id="{8C2CBE76-F23A-47DE-9F07-33C8290ED9A6}"/>
                  </a:ext>
                </a:extLst>
              </p:cNvPr>
              <p:cNvSpPr/>
              <p:nvPr/>
            </p:nvSpPr>
            <p:spPr>
              <a:xfrm>
                <a:off x="1932911" y="3715479"/>
                <a:ext cx="139987" cy="174984"/>
              </a:xfrm>
              <a:custGeom>
                <a:avLst/>
                <a:gdLst/>
                <a:ahLst/>
                <a:cxnLst/>
                <a:rect l="l" t="t" r="r" b="b"/>
                <a:pathLst>
                  <a:path w="370" h="463" extrusionOk="0">
                    <a:moveTo>
                      <a:pt x="282" y="436"/>
                    </a:moveTo>
                    <a:lnTo>
                      <a:pt x="282" y="436"/>
                    </a:lnTo>
                    <a:cubicBezTo>
                      <a:pt x="134" y="409"/>
                      <a:pt x="34" y="268"/>
                      <a:pt x="41" y="121"/>
                    </a:cubicBezTo>
                    <a:cubicBezTo>
                      <a:pt x="47" y="33"/>
                      <a:pt x="47" y="33"/>
                      <a:pt x="47" y="33"/>
                    </a:cubicBezTo>
                    <a:cubicBezTo>
                      <a:pt x="108" y="33"/>
                      <a:pt x="108" y="33"/>
                      <a:pt x="108" y="33"/>
                    </a:cubicBezTo>
                    <a:cubicBezTo>
                      <a:pt x="195" y="40"/>
                      <a:pt x="282" y="87"/>
                      <a:pt x="336" y="161"/>
                    </a:cubicBezTo>
                    <a:cubicBezTo>
                      <a:pt x="342" y="168"/>
                      <a:pt x="356" y="168"/>
                      <a:pt x="356" y="161"/>
                    </a:cubicBezTo>
                    <a:cubicBezTo>
                      <a:pt x="362" y="154"/>
                      <a:pt x="369" y="147"/>
                      <a:pt x="362" y="141"/>
                    </a:cubicBezTo>
                    <a:cubicBezTo>
                      <a:pt x="302" y="60"/>
                      <a:pt x="208" y="13"/>
                      <a:pt x="108" y="7"/>
                    </a:cubicBezTo>
                    <a:cubicBezTo>
                      <a:pt x="34" y="0"/>
                      <a:pt x="34" y="0"/>
                      <a:pt x="34" y="0"/>
                    </a:cubicBezTo>
                    <a:cubicBezTo>
                      <a:pt x="27" y="0"/>
                      <a:pt x="27" y="0"/>
                      <a:pt x="21" y="7"/>
                    </a:cubicBezTo>
                    <a:lnTo>
                      <a:pt x="14" y="13"/>
                    </a:lnTo>
                    <a:cubicBezTo>
                      <a:pt x="7" y="121"/>
                      <a:pt x="7" y="121"/>
                      <a:pt x="7" y="121"/>
                    </a:cubicBezTo>
                    <a:cubicBezTo>
                      <a:pt x="0" y="281"/>
                      <a:pt x="115" y="436"/>
                      <a:pt x="282" y="462"/>
                    </a:cubicBezTo>
                    <a:lnTo>
                      <a:pt x="282" y="462"/>
                    </a:lnTo>
                    <a:cubicBezTo>
                      <a:pt x="289" y="462"/>
                      <a:pt x="295" y="456"/>
                      <a:pt x="295" y="449"/>
                    </a:cubicBezTo>
                    <a:cubicBezTo>
                      <a:pt x="295" y="442"/>
                      <a:pt x="295" y="436"/>
                      <a:pt x="282" y="436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90">
                  <a:solidFill>
                    <a:srgbClr val="000000"/>
                  </a:solidFill>
                  <a:latin typeface="Century Gothic" panose="020B0502020202020204" pitchFamily="34" charset="0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" name="Google Shape;4144;p42">
                <a:extLst>
                  <a:ext uri="{FF2B5EF4-FFF2-40B4-BE49-F238E27FC236}">
                    <a16:creationId xmlns:a16="http://schemas.microsoft.com/office/drawing/2014/main" id="{91FD6EF2-AF03-492F-AEAD-E2E98D72D71F}"/>
                  </a:ext>
                </a:extLst>
              </p:cNvPr>
              <p:cNvSpPr/>
              <p:nvPr/>
            </p:nvSpPr>
            <p:spPr>
              <a:xfrm>
                <a:off x="2094562" y="3785472"/>
                <a:ext cx="63327" cy="73326"/>
              </a:xfrm>
              <a:custGeom>
                <a:avLst/>
                <a:gdLst/>
                <a:ahLst/>
                <a:cxnLst/>
                <a:rect l="l" t="t" r="r" b="b"/>
                <a:pathLst>
                  <a:path w="169" h="195" extrusionOk="0">
                    <a:moveTo>
                      <a:pt x="141" y="6"/>
                    </a:moveTo>
                    <a:lnTo>
                      <a:pt x="141" y="6"/>
                    </a:lnTo>
                    <a:cubicBezTo>
                      <a:pt x="7" y="174"/>
                      <a:pt x="7" y="174"/>
                      <a:pt x="7" y="174"/>
                    </a:cubicBezTo>
                    <a:cubicBezTo>
                      <a:pt x="0" y="180"/>
                      <a:pt x="0" y="187"/>
                      <a:pt x="7" y="194"/>
                    </a:cubicBezTo>
                    <a:lnTo>
                      <a:pt x="14" y="194"/>
                    </a:lnTo>
                    <a:cubicBezTo>
                      <a:pt x="21" y="194"/>
                      <a:pt x="27" y="194"/>
                      <a:pt x="27" y="194"/>
                    </a:cubicBezTo>
                    <a:cubicBezTo>
                      <a:pt x="161" y="20"/>
                      <a:pt x="161" y="20"/>
                      <a:pt x="161" y="20"/>
                    </a:cubicBezTo>
                    <a:cubicBezTo>
                      <a:pt x="168" y="20"/>
                      <a:pt x="168" y="6"/>
                      <a:pt x="161" y="0"/>
                    </a:cubicBezTo>
                    <a:cubicBezTo>
                      <a:pt x="155" y="0"/>
                      <a:pt x="148" y="0"/>
                      <a:pt x="141" y="6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90">
                  <a:solidFill>
                    <a:srgbClr val="000000"/>
                  </a:solidFill>
                  <a:latin typeface="Century Gothic" panose="020B0502020202020204" pitchFamily="34" charset="0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6" name="Google Shape;4145;p42">
                <a:extLst>
                  <a:ext uri="{FF2B5EF4-FFF2-40B4-BE49-F238E27FC236}">
                    <a16:creationId xmlns:a16="http://schemas.microsoft.com/office/drawing/2014/main" id="{2546FA8F-FFF9-4ABD-8427-AE074AA11BE1}"/>
                  </a:ext>
                </a:extLst>
              </p:cNvPr>
              <p:cNvSpPr/>
              <p:nvPr/>
            </p:nvSpPr>
            <p:spPr>
              <a:xfrm>
                <a:off x="1984572" y="3768807"/>
                <a:ext cx="61661" cy="58328"/>
              </a:xfrm>
              <a:custGeom>
                <a:avLst/>
                <a:gdLst/>
                <a:ahLst/>
                <a:cxnLst/>
                <a:rect l="l" t="t" r="r" b="b"/>
                <a:pathLst>
                  <a:path w="162" h="155" extrusionOk="0">
                    <a:moveTo>
                      <a:pt x="27" y="6"/>
                    </a:moveTo>
                    <a:lnTo>
                      <a:pt x="27" y="6"/>
                    </a:lnTo>
                    <a:cubicBezTo>
                      <a:pt x="20" y="0"/>
                      <a:pt x="14" y="0"/>
                      <a:pt x="7" y="6"/>
                    </a:cubicBezTo>
                    <a:cubicBezTo>
                      <a:pt x="0" y="13"/>
                      <a:pt x="0" y="20"/>
                      <a:pt x="7" y="27"/>
                    </a:cubicBezTo>
                    <a:cubicBezTo>
                      <a:pt x="134" y="154"/>
                      <a:pt x="134" y="154"/>
                      <a:pt x="134" y="154"/>
                    </a:cubicBezTo>
                    <a:lnTo>
                      <a:pt x="141" y="154"/>
                    </a:lnTo>
                    <a:cubicBezTo>
                      <a:pt x="148" y="154"/>
                      <a:pt x="148" y="154"/>
                      <a:pt x="154" y="154"/>
                    </a:cubicBezTo>
                    <a:cubicBezTo>
                      <a:pt x="161" y="147"/>
                      <a:pt x="161" y="134"/>
                      <a:pt x="154" y="134"/>
                    </a:cubicBezTo>
                    <a:lnTo>
                      <a:pt x="27" y="6"/>
                    </a:lnTo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90">
                  <a:solidFill>
                    <a:srgbClr val="000000"/>
                  </a:solidFill>
                  <a:latin typeface="Century Gothic" panose="020B0502020202020204" pitchFamily="34" charset="0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47" name="Gruppieren 46">
            <a:extLst>
              <a:ext uri="{FF2B5EF4-FFF2-40B4-BE49-F238E27FC236}">
                <a16:creationId xmlns:a16="http://schemas.microsoft.com/office/drawing/2014/main" id="{6DDBEB2A-AC3D-4F78-A2AE-3B247452F4E3}"/>
              </a:ext>
            </a:extLst>
          </p:cNvPr>
          <p:cNvGrpSpPr/>
          <p:nvPr/>
        </p:nvGrpSpPr>
        <p:grpSpPr>
          <a:xfrm>
            <a:off x="19472815" y="2575244"/>
            <a:ext cx="1846800" cy="1846800"/>
            <a:chOff x="962108" y="3094857"/>
            <a:chExt cx="1301475" cy="1301475"/>
          </a:xfrm>
        </p:grpSpPr>
        <p:sp>
          <p:nvSpPr>
            <p:cNvPr id="48" name="Oval 66">
              <a:extLst>
                <a:ext uri="{FF2B5EF4-FFF2-40B4-BE49-F238E27FC236}">
                  <a16:creationId xmlns:a16="http://schemas.microsoft.com/office/drawing/2014/main" id="{06524DE6-5C75-4977-AFF7-1419D01422DE}"/>
                </a:ext>
              </a:extLst>
            </p:cNvPr>
            <p:cNvSpPr/>
            <p:nvPr/>
          </p:nvSpPr>
          <p:spPr>
            <a:xfrm>
              <a:off x="962108" y="3094857"/>
              <a:ext cx="1301475" cy="1301475"/>
            </a:xfrm>
            <a:prstGeom prst="ellipse">
              <a:avLst/>
            </a:prstGeom>
            <a:solidFill>
              <a:srgbClr val="6BA743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182843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  <p:grpSp>
          <p:nvGrpSpPr>
            <p:cNvPr id="50" name="Google Shape;4141;p42">
              <a:extLst>
                <a:ext uri="{FF2B5EF4-FFF2-40B4-BE49-F238E27FC236}">
                  <a16:creationId xmlns:a16="http://schemas.microsoft.com/office/drawing/2014/main" id="{87ED4AC9-11A1-44CE-BDF7-4513E5A24F6E}"/>
                </a:ext>
              </a:extLst>
            </p:cNvPr>
            <p:cNvGrpSpPr/>
            <p:nvPr/>
          </p:nvGrpSpPr>
          <p:grpSpPr>
            <a:xfrm>
              <a:off x="1323181" y="3522392"/>
              <a:ext cx="579327" cy="421327"/>
              <a:chOff x="1932911" y="3715479"/>
              <a:chExt cx="274974" cy="199981"/>
            </a:xfrm>
            <a:solidFill>
              <a:schemeClr val="bg1"/>
            </a:solidFill>
          </p:grpSpPr>
          <p:sp>
            <p:nvSpPr>
              <p:cNvPr id="56" name="Google Shape;4142;p42">
                <a:extLst>
                  <a:ext uri="{FF2B5EF4-FFF2-40B4-BE49-F238E27FC236}">
                    <a16:creationId xmlns:a16="http://schemas.microsoft.com/office/drawing/2014/main" id="{AD8AC491-12A7-4D83-8A2F-D9251403B58E}"/>
                  </a:ext>
                </a:extLst>
              </p:cNvPr>
              <p:cNvSpPr/>
              <p:nvPr/>
            </p:nvSpPr>
            <p:spPr>
              <a:xfrm>
                <a:off x="2042901" y="3732144"/>
                <a:ext cx="164984" cy="183315"/>
              </a:xfrm>
              <a:custGeom>
                <a:avLst/>
                <a:gdLst/>
                <a:ahLst/>
                <a:cxnLst/>
                <a:rect l="l" t="t" r="r" b="b"/>
                <a:pathLst>
                  <a:path w="437" h="483" extrusionOk="0">
                    <a:moveTo>
                      <a:pt x="423" y="107"/>
                    </a:moveTo>
                    <a:lnTo>
                      <a:pt x="423" y="107"/>
                    </a:lnTo>
                    <a:cubicBezTo>
                      <a:pt x="409" y="13"/>
                      <a:pt x="409" y="13"/>
                      <a:pt x="409" y="13"/>
                    </a:cubicBezTo>
                    <a:cubicBezTo>
                      <a:pt x="409" y="7"/>
                      <a:pt x="396" y="0"/>
                      <a:pt x="389" y="0"/>
                    </a:cubicBezTo>
                    <a:cubicBezTo>
                      <a:pt x="275" y="20"/>
                      <a:pt x="275" y="20"/>
                      <a:pt x="275" y="20"/>
                    </a:cubicBezTo>
                    <a:cubicBezTo>
                      <a:pt x="188" y="33"/>
                      <a:pt x="114" y="74"/>
                      <a:pt x="67" y="147"/>
                    </a:cubicBezTo>
                    <a:cubicBezTo>
                      <a:pt x="20" y="214"/>
                      <a:pt x="0" y="295"/>
                      <a:pt x="14" y="382"/>
                    </a:cubicBezTo>
                    <a:cubicBezTo>
                      <a:pt x="27" y="476"/>
                      <a:pt x="27" y="476"/>
                      <a:pt x="27" y="476"/>
                    </a:cubicBezTo>
                    <a:cubicBezTo>
                      <a:pt x="27" y="482"/>
                      <a:pt x="34" y="482"/>
                      <a:pt x="41" y="482"/>
                    </a:cubicBezTo>
                    <a:lnTo>
                      <a:pt x="41" y="482"/>
                    </a:lnTo>
                    <a:cubicBezTo>
                      <a:pt x="161" y="469"/>
                      <a:pt x="161" y="469"/>
                      <a:pt x="161" y="469"/>
                    </a:cubicBezTo>
                    <a:cubicBezTo>
                      <a:pt x="242" y="456"/>
                      <a:pt x="315" y="409"/>
                      <a:pt x="362" y="342"/>
                    </a:cubicBezTo>
                    <a:cubicBezTo>
                      <a:pt x="416" y="268"/>
                      <a:pt x="436" y="187"/>
                      <a:pt x="423" y="107"/>
                    </a:cubicBezTo>
                    <a:close/>
                    <a:moveTo>
                      <a:pt x="342" y="321"/>
                    </a:moveTo>
                    <a:lnTo>
                      <a:pt x="342" y="321"/>
                    </a:lnTo>
                    <a:cubicBezTo>
                      <a:pt x="295" y="382"/>
                      <a:pt x="228" y="422"/>
                      <a:pt x="155" y="436"/>
                    </a:cubicBezTo>
                    <a:cubicBezTo>
                      <a:pt x="54" y="456"/>
                      <a:pt x="54" y="456"/>
                      <a:pt x="54" y="456"/>
                    </a:cubicBezTo>
                    <a:cubicBezTo>
                      <a:pt x="41" y="375"/>
                      <a:pt x="41" y="375"/>
                      <a:pt x="41" y="375"/>
                    </a:cubicBezTo>
                    <a:cubicBezTo>
                      <a:pt x="27" y="302"/>
                      <a:pt x="47" y="228"/>
                      <a:pt x="94" y="161"/>
                    </a:cubicBezTo>
                    <a:cubicBezTo>
                      <a:pt x="134" y="100"/>
                      <a:pt x="201" y="60"/>
                      <a:pt x="282" y="47"/>
                    </a:cubicBezTo>
                    <a:cubicBezTo>
                      <a:pt x="382" y="33"/>
                      <a:pt x="382" y="33"/>
                      <a:pt x="382" y="33"/>
                    </a:cubicBezTo>
                    <a:cubicBezTo>
                      <a:pt x="396" y="107"/>
                      <a:pt x="396" y="107"/>
                      <a:pt x="396" y="107"/>
                    </a:cubicBezTo>
                    <a:cubicBezTo>
                      <a:pt x="402" y="187"/>
                      <a:pt x="389" y="261"/>
                      <a:pt x="342" y="32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90">
                  <a:solidFill>
                    <a:srgbClr val="000000"/>
                  </a:solidFill>
                  <a:latin typeface="Century Gothic" panose="020B0502020202020204" pitchFamily="34" charset="0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8" name="Google Shape;4143;p42">
                <a:extLst>
                  <a:ext uri="{FF2B5EF4-FFF2-40B4-BE49-F238E27FC236}">
                    <a16:creationId xmlns:a16="http://schemas.microsoft.com/office/drawing/2014/main" id="{BA7141A3-DC36-41BD-A1D3-F9E0AFC3EC21}"/>
                  </a:ext>
                </a:extLst>
              </p:cNvPr>
              <p:cNvSpPr/>
              <p:nvPr/>
            </p:nvSpPr>
            <p:spPr>
              <a:xfrm>
                <a:off x="1932911" y="3715479"/>
                <a:ext cx="139987" cy="174984"/>
              </a:xfrm>
              <a:custGeom>
                <a:avLst/>
                <a:gdLst/>
                <a:ahLst/>
                <a:cxnLst/>
                <a:rect l="l" t="t" r="r" b="b"/>
                <a:pathLst>
                  <a:path w="370" h="463" extrusionOk="0">
                    <a:moveTo>
                      <a:pt x="282" y="436"/>
                    </a:moveTo>
                    <a:lnTo>
                      <a:pt x="282" y="436"/>
                    </a:lnTo>
                    <a:cubicBezTo>
                      <a:pt x="134" y="409"/>
                      <a:pt x="34" y="268"/>
                      <a:pt x="41" y="121"/>
                    </a:cubicBezTo>
                    <a:cubicBezTo>
                      <a:pt x="47" y="33"/>
                      <a:pt x="47" y="33"/>
                      <a:pt x="47" y="33"/>
                    </a:cubicBezTo>
                    <a:cubicBezTo>
                      <a:pt x="108" y="33"/>
                      <a:pt x="108" y="33"/>
                      <a:pt x="108" y="33"/>
                    </a:cubicBezTo>
                    <a:cubicBezTo>
                      <a:pt x="195" y="40"/>
                      <a:pt x="282" y="87"/>
                      <a:pt x="336" y="161"/>
                    </a:cubicBezTo>
                    <a:cubicBezTo>
                      <a:pt x="342" y="168"/>
                      <a:pt x="356" y="168"/>
                      <a:pt x="356" y="161"/>
                    </a:cubicBezTo>
                    <a:cubicBezTo>
                      <a:pt x="362" y="154"/>
                      <a:pt x="369" y="147"/>
                      <a:pt x="362" y="141"/>
                    </a:cubicBezTo>
                    <a:cubicBezTo>
                      <a:pt x="302" y="60"/>
                      <a:pt x="208" y="13"/>
                      <a:pt x="108" y="7"/>
                    </a:cubicBezTo>
                    <a:cubicBezTo>
                      <a:pt x="34" y="0"/>
                      <a:pt x="34" y="0"/>
                      <a:pt x="34" y="0"/>
                    </a:cubicBezTo>
                    <a:cubicBezTo>
                      <a:pt x="27" y="0"/>
                      <a:pt x="27" y="0"/>
                      <a:pt x="21" y="7"/>
                    </a:cubicBezTo>
                    <a:lnTo>
                      <a:pt x="14" y="13"/>
                    </a:lnTo>
                    <a:cubicBezTo>
                      <a:pt x="7" y="121"/>
                      <a:pt x="7" y="121"/>
                      <a:pt x="7" y="121"/>
                    </a:cubicBezTo>
                    <a:cubicBezTo>
                      <a:pt x="0" y="281"/>
                      <a:pt x="115" y="436"/>
                      <a:pt x="282" y="462"/>
                    </a:cubicBezTo>
                    <a:lnTo>
                      <a:pt x="282" y="462"/>
                    </a:lnTo>
                    <a:cubicBezTo>
                      <a:pt x="289" y="462"/>
                      <a:pt x="295" y="456"/>
                      <a:pt x="295" y="449"/>
                    </a:cubicBezTo>
                    <a:cubicBezTo>
                      <a:pt x="295" y="442"/>
                      <a:pt x="295" y="436"/>
                      <a:pt x="282" y="436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90">
                  <a:solidFill>
                    <a:srgbClr val="000000"/>
                  </a:solidFill>
                  <a:latin typeface="Century Gothic" panose="020B0502020202020204" pitchFamily="34" charset="0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9" name="Google Shape;4144;p42">
                <a:extLst>
                  <a:ext uri="{FF2B5EF4-FFF2-40B4-BE49-F238E27FC236}">
                    <a16:creationId xmlns:a16="http://schemas.microsoft.com/office/drawing/2014/main" id="{3085BDEC-1915-41BB-98CE-D4A8EF356E86}"/>
                  </a:ext>
                </a:extLst>
              </p:cNvPr>
              <p:cNvSpPr/>
              <p:nvPr/>
            </p:nvSpPr>
            <p:spPr>
              <a:xfrm>
                <a:off x="2094562" y="3785472"/>
                <a:ext cx="63327" cy="73326"/>
              </a:xfrm>
              <a:custGeom>
                <a:avLst/>
                <a:gdLst/>
                <a:ahLst/>
                <a:cxnLst/>
                <a:rect l="l" t="t" r="r" b="b"/>
                <a:pathLst>
                  <a:path w="169" h="195" extrusionOk="0">
                    <a:moveTo>
                      <a:pt x="141" y="6"/>
                    </a:moveTo>
                    <a:lnTo>
                      <a:pt x="141" y="6"/>
                    </a:lnTo>
                    <a:cubicBezTo>
                      <a:pt x="7" y="174"/>
                      <a:pt x="7" y="174"/>
                      <a:pt x="7" y="174"/>
                    </a:cubicBezTo>
                    <a:cubicBezTo>
                      <a:pt x="0" y="180"/>
                      <a:pt x="0" y="187"/>
                      <a:pt x="7" y="194"/>
                    </a:cubicBezTo>
                    <a:lnTo>
                      <a:pt x="14" y="194"/>
                    </a:lnTo>
                    <a:cubicBezTo>
                      <a:pt x="21" y="194"/>
                      <a:pt x="27" y="194"/>
                      <a:pt x="27" y="194"/>
                    </a:cubicBezTo>
                    <a:cubicBezTo>
                      <a:pt x="161" y="20"/>
                      <a:pt x="161" y="20"/>
                      <a:pt x="161" y="20"/>
                    </a:cubicBezTo>
                    <a:cubicBezTo>
                      <a:pt x="168" y="20"/>
                      <a:pt x="168" y="6"/>
                      <a:pt x="161" y="0"/>
                    </a:cubicBezTo>
                    <a:cubicBezTo>
                      <a:pt x="155" y="0"/>
                      <a:pt x="148" y="0"/>
                      <a:pt x="141" y="6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90">
                  <a:solidFill>
                    <a:srgbClr val="000000"/>
                  </a:solidFill>
                  <a:latin typeface="Century Gothic" panose="020B0502020202020204" pitchFamily="34" charset="0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0" name="Google Shape;4145;p42">
                <a:extLst>
                  <a:ext uri="{FF2B5EF4-FFF2-40B4-BE49-F238E27FC236}">
                    <a16:creationId xmlns:a16="http://schemas.microsoft.com/office/drawing/2014/main" id="{D58BA31E-2027-4E39-96BC-B43CD4E91C9F}"/>
                  </a:ext>
                </a:extLst>
              </p:cNvPr>
              <p:cNvSpPr/>
              <p:nvPr/>
            </p:nvSpPr>
            <p:spPr>
              <a:xfrm>
                <a:off x="1984572" y="3768807"/>
                <a:ext cx="61661" cy="58328"/>
              </a:xfrm>
              <a:custGeom>
                <a:avLst/>
                <a:gdLst/>
                <a:ahLst/>
                <a:cxnLst/>
                <a:rect l="l" t="t" r="r" b="b"/>
                <a:pathLst>
                  <a:path w="162" h="155" extrusionOk="0">
                    <a:moveTo>
                      <a:pt x="27" y="6"/>
                    </a:moveTo>
                    <a:lnTo>
                      <a:pt x="27" y="6"/>
                    </a:lnTo>
                    <a:cubicBezTo>
                      <a:pt x="20" y="0"/>
                      <a:pt x="14" y="0"/>
                      <a:pt x="7" y="6"/>
                    </a:cubicBezTo>
                    <a:cubicBezTo>
                      <a:pt x="0" y="13"/>
                      <a:pt x="0" y="20"/>
                      <a:pt x="7" y="27"/>
                    </a:cubicBezTo>
                    <a:cubicBezTo>
                      <a:pt x="134" y="154"/>
                      <a:pt x="134" y="154"/>
                      <a:pt x="134" y="154"/>
                    </a:cubicBezTo>
                    <a:lnTo>
                      <a:pt x="141" y="154"/>
                    </a:lnTo>
                    <a:cubicBezTo>
                      <a:pt x="148" y="154"/>
                      <a:pt x="148" y="154"/>
                      <a:pt x="154" y="154"/>
                    </a:cubicBezTo>
                    <a:cubicBezTo>
                      <a:pt x="161" y="147"/>
                      <a:pt x="161" y="134"/>
                      <a:pt x="154" y="134"/>
                    </a:cubicBezTo>
                    <a:lnTo>
                      <a:pt x="27" y="6"/>
                    </a:lnTo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90">
                  <a:solidFill>
                    <a:srgbClr val="000000"/>
                  </a:solidFill>
                  <a:latin typeface="Century Gothic" panose="020B0502020202020204" pitchFamily="34" charset="0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3" name="Textfeld 2">
            <a:extLst>
              <a:ext uri="{FF2B5EF4-FFF2-40B4-BE49-F238E27FC236}">
                <a16:creationId xmlns:a16="http://schemas.microsoft.com/office/drawing/2014/main" id="{63A91F40-E089-4151-964D-1C64E86E6551}"/>
              </a:ext>
            </a:extLst>
          </p:cNvPr>
          <p:cNvSpPr txBox="1"/>
          <p:nvPr/>
        </p:nvSpPr>
        <p:spPr>
          <a:xfrm>
            <a:off x="2414849" y="2694736"/>
            <a:ext cx="572893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400" dirty="0">
                <a:latin typeface="Century Gothic" panose="020B0502020202020204" pitchFamily="34" charset="0"/>
              </a:rPr>
              <a:t>Notiz: Richtiges Symbol anhand der Zuordnung zum Strategiefeld auswählen und kopieren, danach diese Notiz löschen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881C764A-BF2E-3DA8-E4F8-9A67154CB36D}"/>
              </a:ext>
            </a:extLst>
          </p:cNvPr>
          <p:cNvSpPr txBox="1"/>
          <p:nvPr/>
        </p:nvSpPr>
        <p:spPr>
          <a:xfrm>
            <a:off x="940595" y="9030808"/>
            <a:ext cx="9468000" cy="7971413"/>
          </a:xfrm>
          <a:prstGeom prst="rect">
            <a:avLst/>
          </a:prstGeom>
          <a:noFill/>
          <a:ln w="12700"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AT" sz="36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Motivation und Problemstellung</a:t>
            </a:r>
          </a:p>
          <a:p>
            <a:r>
              <a:rPr lang="de-AT" sz="2800" dirty="0">
                <a:latin typeface="Century Gothic" panose="020B0502020202020204" pitchFamily="34" charset="0"/>
              </a:rPr>
              <a:t>	</a:t>
            </a:r>
          </a:p>
          <a:p>
            <a:r>
              <a:rPr lang="de-AT" sz="2800" dirty="0">
                <a:latin typeface="Century Gothic" panose="020B0502020202020204" pitchFamily="34" charset="0"/>
              </a:rPr>
              <a:t>			</a:t>
            </a: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E55AAAF3-2C75-4989-0623-86C26015ACA0}"/>
              </a:ext>
            </a:extLst>
          </p:cNvPr>
          <p:cNvSpPr txBox="1"/>
          <p:nvPr/>
        </p:nvSpPr>
        <p:spPr>
          <a:xfrm>
            <a:off x="940595" y="17210478"/>
            <a:ext cx="9468000" cy="3662541"/>
          </a:xfrm>
          <a:prstGeom prst="rect">
            <a:avLst/>
          </a:prstGeom>
          <a:noFill/>
          <a:ln w="12700"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AT" sz="36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Forschungsmethodik</a:t>
            </a:r>
            <a:endParaRPr lang="de-AT" sz="28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pPr marL="457200" indent="-457200">
              <a:buClr>
                <a:srgbClr val="007E7D"/>
              </a:buClr>
              <a:buFont typeface="Arial" panose="020B0604020202020204" pitchFamily="34" charset="0"/>
              <a:buChar char="•"/>
            </a:pPr>
            <a:r>
              <a:rPr lang="de-AT" sz="2800" dirty="0">
                <a:latin typeface="Century Gothic" panose="020B0502020202020204" pitchFamily="34" charset="0"/>
              </a:rPr>
              <a:t>Explorative Literaturrecherche</a:t>
            </a:r>
          </a:p>
          <a:p>
            <a:pPr marL="457200" indent="-457200">
              <a:buClr>
                <a:srgbClr val="007E7D"/>
              </a:buClr>
              <a:buFont typeface="Arial" panose="020B0604020202020204" pitchFamily="34" charset="0"/>
              <a:buChar char="•"/>
            </a:pPr>
            <a:r>
              <a:rPr lang="de-AT" sz="2800" dirty="0">
                <a:latin typeface="Century Gothic" panose="020B0502020202020204" pitchFamily="34" charset="0"/>
              </a:rPr>
              <a:t>Systematische Literaturrecherche</a:t>
            </a:r>
          </a:p>
          <a:p>
            <a:pPr marL="457200" indent="-457200">
              <a:buClr>
                <a:srgbClr val="007E7D"/>
              </a:buClr>
              <a:buFont typeface="Arial" panose="020B0604020202020204" pitchFamily="34" charset="0"/>
              <a:buChar char="•"/>
            </a:pPr>
            <a:r>
              <a:rPr lang="de-AT" sz="2800" dirty="0">
                <a:latin typeface="Century Gothic" panose="020B0502020202020204" pitchFamily="34" charset="0"/>
              </a:rPr>
              <a:t>Experteninterviews</a:t>
            </a:r>
          </a:p>
          <a:p>
            <a:pPr marL="457200" indent="-457200">
              <a:buClr>
                <a:srgbClr val="007E7D"/>
              </a:buClr>
              <a:buFont typeface="Arial" panose="020B0604020202020204" pitchFamily="34" charset="0"/>
              <a:buChar char="•"/>
            </a:pPr>
            <a:r>
              <a:rPr lang="de-AT" sz="2800" dirty="0">
                <a:latin typeface="Century Gothic" panose="020B0502020202020204" pitchFamily="34" charset="0"/>
              </a:rPr>
              <a:t>Simulation</a:t>
            </a:r>
          </a:p>
          <a:p>
            <a:pPr marL="457200" indent="-457200">
              <a:buClr>
                <a:srgbClr val="007E7D"/>
              </a:buClr>
              <a:buFont typeface="Arial" panose="020B0604020202020204" pitchFamily="34" charset="0"/>
              <a:buChar char="•"/>
            </a:pPr>
            <a:endParaRPr lang="de-AT" sz="2800" dirty="0">
              <a:latin typeface="Century Gothic" panose="020B0502020202020204" pitchFamily="34" charset="0"/>
            </a:endParaRPr>
          </a:p>
          <a:p>
            <a:pPr marL="457200" indent="-457200">
              <a:buClr>
                <a:srgbClr val="007E7D"/>
              </a:buClr>
              <a:buFont typeface="Arial" panose="020B0604020202020204" pitchFamily="34" charset="0"/>
              <a:buChar char="•"/>
            </a:pPr>
            <a:endParaRPr lang="de-AT" sz="2800" dirty="0">
              <a:latin typeface="Century Gothic" panose="020B0502020202020204" pitchFamily="34" charset="0"/>
            </a:endParaRPr>
          </a:p>
        </p:txBody>
      </p:sp>
      <p:pic>
        <p:nvPicPr>
          <p:cNvPr id="8" name="Grafik 7" descr="Lupe">
            <a:extLst>
              <a:ext uri="{FF2B5EF4-FFF2-40B4-BE49-F238E27FC236}">
                <a16:creationId xmlns:a16="http://schemas.microsoft.com/office/drawing/2014/main" id="{3B8200C5-84C7-6F8A-289B-001AA2ED4A81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9137332" y="17423426"/>
            <a:ext cx="914400" cy="914400"/>
          </a:xfrm>
          <a:prstGeom prst="rect">
            <a:avLst/>
          </a:prstGeom>
        </p:spPr>
      </p:pic>
      <p:sp>
        <p:nvSpPr>
          <p:cNvPr id="61" name="Textfeld 60">
            <a:extLst>
              <a:ext uri="{FF2B5EF4-FFF2-40B4-BE49-F238E27FC236}">
                <a16:creationId xmlns:a16="http://schemas.microsoft.com/office/drawing/2014/main" id="{E2C6F773-A7AE-4608-9159-8C32C7CEB719}"/>
              </a:ext>
            </a:extLst>
          </p:cNvPr>
          <p:cNvSpPr txBox="1"/>
          <p:nvPr/>
        </p:nvSpPr>
        <p:spPr>
          <a:xfrm>
            <a:off x="1910808" y="2586445"/>
            <a:ext cx="17562005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6400" b="1" i="1" dirty="0">
                <a:solidFill>
                  <a:srgbClr val="007C85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Titel: </a:t>
            </a:r>
          </a:p>
          <a:p>
            <a:pPr algn="ctr"/>
            <a:r>
              <a:rPr lang="de-AT" sz="4000" b="1" i="1" dirty="0">
                <a:solidFill>
                  <a:srgbClr val="007E7D">
                    <a:alpha val="60000"/>
                  </a:srgb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Untertitel</a:t>
            </a:r>
          </a:p>
        </p:txBody>
      </p:sp>
      <p:sp>
        <p:nvSpPr>
          <p:cNvPr id="62" name="Textfeld 61">
            <a:extLst>
              <a:ext uri="{FF2B5EF4-FFF2-40B4-BE49-F238E27FC236}">
                <a16:creationId xmlns:a16="http://schemas.microsoft.com/office/drawing/2014/main" id="{83989363-4DEE-4A95-9B05-058AB41ED2EB}"/>
              </a:ext>
            </a:extLst>
          </p:cNvPr>
          <p:cNvSpPr txBox="1"/>
          <p:nvPr/>
        </p:nvSpPr>
        <p:spPr>
          <a:xfrm>
            <a:off x="4684301" y="25737499"/>
            <a:ext cx="5896796" cy="324204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DE" sz="2800" b="1" dirty="0">
                <a:latin typeface="Century Gothic" panose="020B0502020202020204" pitchFamily="34" charset="0"/>
                <a:cs typeface="Arial" panose="020B0604020202020204" pitchFamily="34" charset="0"/>
              </a:rPr>
              <a:t>Name, </a:t>
            </a:r>
            <a:r>
              <a:rPr lang="de-DE" sz="2800" b="1" dirty="0" err="1">
                <a:latin typeface="Century Gothic" panose="020B0502020202020204" pitchFamily="34" charset="0"/>
                <a:cs typeface="Arial" panose="020B0604020202020204" pitchFamily="34" charset="0"/>
              </a:rPr>
              <a:t>BSc</a:t>
            </a:r>
            <a:endParaRPr lang="de-DE" sz="2800" b="1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Betreut von: </a:t>
            </a:r>
          </a:p>
          <a:p>
            <a:pPr>
              <a:lnSpc>
                <a:spcPct val="150000"/>
              </a:lnSpc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Firma: </a:t>
            </a:r>
          </a:p>
          <a:p>
            <a:pPr>
              <a:lnSpc>
                <a:spcPct val="150000"/>
              </a:lnSpc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E-Mail (nicht </a:t>
            </a:r>
            <a:r>
              <a:rPr lang="de-AT" sz="2800" dirty="0" err="1">
                <a:latin typeface="Century Gothic" panose="020B0502020202020204" pitchFamily="34" charset="0"/>
                <a:cs typeface="Arial" panose="020B0604020202020204" pitchFamily="34" charset="0"/>
              </a:rPr>
              <a:t>stud</a:t>
            </a: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-mail!)</a:t>
            </a:r>
          </a:p>
          <a:p>
            <a:pPr>
              <a:lnSpc>
                <a:spcPct val="150000"/>
              </a:lnSpc>
            </a:pPr>
            <a:r>
              <a:rPr lang="de-AT" sz="2800" dirty="0">
                <a:latin typeface="Century Gothic" panose="020B0502020202020204" pitchFamily="34" charset="0"/>
                <a:cs typeface="Arial" panose="020B0604020202020204" pitchFamily="34" charset="0"/>
              </a:rPr>
              <a:t>Abschluss Juni 2024</a:t>
            </a:r>
          </a:p>
        </p:txBody>
      </p:sp>
      <p:pic>
        <p:nvPicPr>
          <p:cNvPr id="63" name="Grafik 62">
            <a:extLst>
              <a:ext uri="{FF2B5EF4-FFF2-40B4-BE49-F238E27FC236}">
                <a16:creationId xmlns:a16="http://schemas.microsoft.com/office/drawing/2014/main" id="{9F3DFB22-B2D7-4EAD-B5F8-1D8900D26911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5"/>
              </a:ext>
            </a:extLst>
          </a:blip>
          <a:stretch>
            <a:fillRect/>
          </a:stretch>
        </p:blipFill>
        <p:spPr>
          <a:xfrm>
            <a:off x="956850" y="25737499"/>
            <a:ext cx="3541916" cy="3830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6913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658</Words>
  <Application>Microsoft Office PowerPoint</Application>
  <PresentationFormat>Benutzerdefiniert</PresentationFormat>
  <Paragraphs>600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Nicolai Aust</dc:creator>
  <cp:lastModifiedBy>Lara Jöbstl</cp:lastModifiedBy>
  <cp:revision>81</cp:revision>
  <dcterms:created xsi:type="dcterms:W3CDTF">2024-02-12T07:42:50Z</dcterms:created>
  <dcterms:modified xsi:type="dcterms:W3CDTF">2024-05-23T07:51:38Z</dcterms:modified>
</cp:coreProperties>
</file>